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9.xml" ContentType="application/vnd.openxmlformats-officedocument.drawingml.chart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384" r:id="rId2"/>
    <p:sldId id="2540" r:id="rId3"/>
    <p:sldId id="2541" r:id="rId4"/>
    <p:sldId id="2343" r:id="rId5"/>
    <p:sldId id="2346" r:id="rId6"/>
    <p:sldId id="2548" r:id="rId7"/>
    <p:sldId id="2348" r:id="rId8"/>
    <p:sldId id="2544" r:id="rId9"/>
    <p:sldId id="2526" r:id="rId10"/>
    <p:sldId id="2349" r:id="rId11"/>
    <p:sldId id="2350" r:id="rId12"/>
    <p:sldId id="2394" r:id="rId13"/>
    <p:sldId id="2353" r:id="rId14"/>
    <p:sldId id="2437" r:id="rId15"/>
    <p:sldId id="2358" r:id="rId16"/>
    <p:sldId id="2527" r:id="rId17"/>
    <p:sldId id="2528" r:id="rId18"/>
    <p:sldId id="2529" r:id="rId19"/>
    <p:sldId id="2545" r:id="rId20"/>
    <p:sldId id="2530" r:id="rId21"/>
    <p:sldId id="2531" r:id="rId22"/>
    <p:sldId id="2532" r:id="rId23"/>
    <p:sldId id="2533" r:id="rId24"/>
    <p:sldId id="2542" r:id="rId25"/>
    <p:sldId id="2535" r:id="rId26"/>
    <p:sldId id="2536" r:id="rId27"/>
    <p:sldId id="2537" r:id="rId28"/>
    <p:sldId id="2538" r:id="rId29"/>
    <p:sldId id="2539" r:id="rId30"/>
    <p:sldId id="2546" r:id="rId31"/>
    <p:sldId id="2463" r:id="rId32"/>
    <p:sldId id="2439" r:id="rId33"/>
    <p:sldId id="2543" r:id="rId34"/>
    <p:sldId id="2365" r:id="rId35"/>
    <p:sldId id="2367" r:id="rId36"/>
    <p:sldId id="2547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AD3D1F"/>
    <a:srgbClr val="C98969"/>
    <a:srgbClr val="D5CAC3"/>
    <a:srgbClr val="00CC00"/>
    <a:srgbClr val="00FF00"/>
    <a:srgbClr val="006600"/>
    <a:srgbClr val="DDF4FF"/>
    <a:srgbClr val="B7E7FF"/>
    <a:srgbClr val="8AF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5604" autoAdjust="0"/>
  </p:normalViewPr>
  <p:slideViewPr>
    <p:cSldViewPr>
      <p:cViewPr varScale="1">
        <p:scale>
          <a:sx n="63" d="100"/>
          <a:sy n="63" d="100"/>
        </p:scale>
        <p:origin x="159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3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XX%20lab\ABEs\off%20target\from%20HSS\deepseq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H:\&#21338;&#22763;&#21518;&#24037;&#20316;\&#26366;&#33395;&#23159;\&#30149;&#20363;\paper\revised\&#26032;&#24314;%20Microsoft%20Excel%20&#24037;&#20316;&#34920;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490-44A7-9573-91E88500C51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490-44A7-9573-91E88500C518}"/>
              </c:ext>
            </c:extLst>
          </c:dPt>
          <c:val>
            <c:numRef>
              <c:f>'Hox 29'!$M$29:$M$30</c:f>
              <c:numCache>
                <c:formatCode>General</c:formatCode>
                <c:ptCount val="2"/>
                <c:pt idx="0">
                  <c:v>0.79333333333333333</c:v>
                </c:pt>
                <c:pt idx="1">
                  <c:v>0.20666666666666667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90-44A7-9573-91E88500C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7536962579548702E-2"/>
          <c:y val="2.2604257801108196E-2"/>
          <c:w val="0.86830728693334758"/>
          <c:h val="0.901195683872849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Sheet1!$F$35</c:f>
              <c:strCache>
                <c:ptCount val="1"/>
                <c:pt idx="0">
                  <c:v>A</c:v>
                </c:pt>
              </c:strCache>
            </c:strRef>
          </c:tx>
          <c:invertIfNegative val="0"/>
          <c:cat>
            <c:strRef>
              <c:f>Sheet1!$G$34:$AP$34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Sheet1!$G$35:$AP$35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1E-3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Sheet1!$F$36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Sheet1!$G$34:$AP$34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Sheet1!$G$36:$AP$36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Sheet1!$F$37</c:f>
              <c:strCache>
                <c:ptCount val="1"/>
                <c:pt idx="0">
                  <c:v>T</c:v>
                </c:pt>
              </c:strCache>
            </c:strRef>
          </c:tx>
          <c:invertIfNegative val="0"/>
          <c:cat>
            <c:strRef>
              <c:f>Sheet1!$G$34:$AP$34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Sheet1!$G$37:$AP$37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1E-3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1E-3</c:v>
                </c:pt>
                <c:pt idx="20">
                  <c:v>0</c:v>
                </c:pt>
                <c:pt idx="21">
                  <c:v>1E-3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1E-3</c:v>
                </c:pt>
                <c:pt idx="31">
                  <c:v>0</c:v>
                </c:pt>
                <c:pt idx="32">
                  <c:v>1E-3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00245248"/>
        <c:axId val="1900244160"/>
      </c:barChart>
      <c:catAx>
        <c:axId val="1900245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900244160"/>
        <c:crosses val="autoZero"/>
        <c:auto val="1"/>
        <c:lblAlgn val="ctr"/>
        <c:lblOffset val="100"/>
        <c:noMultiLvlLbl val="0"/>
      </c:catAx>
      <c:valAx>
        <c:axId val="1900244160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0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latin typeface="Arial" panose="020B0604020202020204" pitchFamily="34" charset="0"/>
                    <a:cs typeface="Arial" panose="020B0604020202020204" pitchFamily="34" charset="0"/>
                  </a:rPr>
                  <a:t>The efficiency of C to N</a:t>
                </a:r>
                <a:endParaRPr lang="zh-CN" sz="1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</c:title>
        <c:numFmt formatCode="0.000_);[Red]\(0.000\)" sourceLinked="1"/>
        <c:majorTickMark val="out"/>
        <c:minorTickMark val="none"/>
        <c:tickLblPos val="nextTo"/>
        <c:crossAx val="19002452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3702254859171152"/>
          <c:y val="0.36805081656459609"/>
          <c:w val="5.4155750487103763E-2"/>
          <c:h val="0.24074985418489356"/>
        </c:manualLayout>
      </c:layout>
      <c:overlay val="0"/>
      <c:txPr>
        <a:bodyPr/>
        <a:lstStyle/>
        <a:p>
          <a:pPr>
            <a:defRPr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ECA-49F0-94E3-ECB43BBD35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ECA-49F0-94E3-ECB43BBD355E}"/>
              </c:ext>
            </c:extLst>
          </c:dPt>
          <c:val>
            <c:numRef>
              <c:f>'Hox 29'!$Q$29:$Q$30</c:f>
              <c:numCache>
                <c:formatCode>General</c:formatCode>
                <c:ptCount val="2"/>
                <c:pt idx="0">
                  <c:v>0.97666666666666668</c:v>
                </c:pt>
                <c:pt idx="1">
                  <c:v>2.3333333333333317E-2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ECA-49F0-94E3-ECB43BBD3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3F-4401-B3E5-957884F1B5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3F-4401-B3E5-957884F1B5D1}"/>
              </c:ext>
            </c:extLst>
          </c:dPt>
          <c:val>
            <c:numRef>
              <c:f>'Hox 29'!$M$110:$M$127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3F-4401-B3E5-957884F1B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3F-4401-B3E5-957884F1B5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3F-4401-B3E5-957884F1B5D1}"/>
              </c:ext>
            </c:extLst>
          </c:dPt>
          <c:val>
            <c:numRef>
              <c:f>'Hox 29'!$M$110:$M$127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3F-4401-B3E5-957884F1B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1FA-42FB-B51C-A547F57EB64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1FA-42FB-B51C-A547F57EB64C}"/>
              </c:ext>
            </c:extLst>
          </c:dPt>
          <c:val>
            <c:numRef>
              <c:f>'Hox 29'!$Q$29:$Q$30</c:f>
              <c:numCache>
                <c:formatCode>General</c:formatCode>
                <c:ptCount val="2"/>
                <c:pt idx="0">
                  <c:v>0.97666666666666668</c:v>
                </c:pt>
                <c:pt idx="1">
                  <c:v>2.3333333333333317E-2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1FA-42FB-B51C-A547F57EB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607-4FD6-B65B-28DD6EC9028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607-4FD6-B65B-28DD6EC90285}"/>
              </c:ext>
            </c:extLst>
          </c:dPt>
          <c:val>
            <c:numRef>
              <c:f>'Hox 29'!$U$29:$U$30</c:f>
              <c:numCache>
                <c:formatCode>General</c:formatCode>
                <c:ptCount val="2"/>
                <c:pt idx="0">
                  <c:v>0.90666666666666673</c:v>
                </c:pt>
                <c:pt idx="1">
                  <c:v>9.3333333333333268E-2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607-4FD6-B65B-28DD6EC90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3F-4401-B3E5-957884F1B5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3F-4401-B3E5-957884F1B5D1}"/>
              </c:ext>
            </c:extLst>
          </c:dPt>
          <c:val>
            <c:numRef>
              <c:f>'Hox 29'!$M$110:$M$127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3F-4401-B3E5-957884F1B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B3F-4401-B3E5-957884F1B5D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12700" dir="5400000" algn="ctr" rotWithShape="0">
                  <a:srgbClr val="000000">
                    <a:alpha val="50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B3F-4401-B3E5-957884F1B5D1}"/>
              </c:ext>
            </c:extLst>
          </c:dPt>
          <c:val>
            <c:numRef>
              <c:f>'Hox 29'!$M$110:$M$127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B3F-4401-B3E5-957884F1B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091298445830949E-2"/>
          <c:y val="2.7529759790395594E-2"/>
          <c:w val="0.84936676036929604"/>
          <c:h val="0.903621686212883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Sheet1!$F$21</c:f>
              <c:strCache>
                <c:ptCount val="1"/>
                <c:pt idx="0">
                  <c:v>A</c:v>
                </c:pt>
              </c:strCache>
            </c:strRef>
          </c:tx>
          <c:invertIfNegative val="0"/>
          <c:cat>
            <c:strRef>
              <c:f>Sheet1!$G$20:$AP$20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Sheet1!$G$21:$AP$21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1E-3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Sheet1!$F$22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Sheet1!$G$20:$AP$20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Sheet1!$G$22:$AP$22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Sheet1!$F$23</c:f>
              <c:strCache>
                <c:ptCount val="1"/>
                <c:pt idx="0">
                  <c:v>T</c:v>
                </c:pt>
              </c:strCache>
            </c:strRef>
          </c:tx>
          <c:invertIfNegative val="0"/>
          <c:cat>
            <c:strRef>
              <c:f>Sheet1!$G$20:$AP$20</c:f>
              <c:strCache>
                <c:ptCount val="36"/>
                <c:pt idx="0">
                  <c:v>C1</c:v>
                </c:pt>
                <c:pt idx="1">
                  <c:v>C12</c:v>
                </c:pt>
                <c:pt idx="2">
                  <c:v>C14</c:v>
                </c:pt>
                <c:pt idx="3">
                  <c:v>C15</c:v>
                </c:pt>
                <c:pt idx="4">
                  <c:v>C1</c:v>
                </c:pt>
                <c:pt idx="5">
                  <c:v>C3</c:v>
                </c:pt>
                <c:pt idx="6">
                  <c:v>C14</c:v>
                </c:pt>
                <c:pt idx="7">
                  <c:v>C15</c:v>
                </c:pt>
                <c:pt idx="8">
                  <c:v>C1</c:v>
                </c:pt>
                <c:pt idx="9">
                  <c:v>C12</c:v>
                </c:pt>
                <c:pt idx="10">
                  <c:v>C14</c:v>
                </c:pt>
                <c:pt idx="11">
                  <c:v>C15</c:v>
                </c:pt>
                <c:pt idx="12">
                  <c:v>C12</c:v>
                </c:pt>
                <c:pt idx="13">
                  <c:v>C14</c:v>
                </c:pt>
                <c:pt idx="14">
                  <c:v>C15</c:v>
                </c:pt>
                <c:pt idx="15">
                  <c:v>C1</c:v>
                </c:pt>
                <c:pt idx="16">
                  <c:v>C2</c:v>
                </c:pt>
                <c:pt idx="17">
                  <c:v>C7</c:v>
                </c:pt>
                <c:pt idx="18">
                  <c:v>C12</c:v>
                </c:pt>
                <c:pt idx="19">
                  <c:v>C14</c:v>
                </c:pt>
                <c:pt idx="20">
                  <c:v>C15</c:v>
                </c:pt>
                <c:pt idx="21">
                  <c:v>C1</c:v>
                </c:pt>
                <c:pt idx="22">
                  <c:v>C12</c:v>
                </c:pt>
                <c:pt idx="23">
                  <c:v>C14</c:v>
                </c:pt>
                <c:pt idx="24">
                  <c:v>C1</c:v>
                </c:pt>
                <c:pt idx="25">
                  <c:v>C3</c:v>
                </c:pt>
                <c:pt idx="26">
                  <c:v>C4</c:v>
                </c:pt>
                <c:pt idx="27">
                  <c:v>C5</c:v>
                </c:pt>
                <c:pt idx="28">
                  <c:v>C11</c:v>
                </c:pt>
                <c:pt idx="29">
                  <c:v>C12</c:v>
                </c:pt>
                <c:pt idx="30">
                  <c:v>C14</c:v>
                </c:pt>
                <c:pt idx="31">
                  <c:v>C15</c:v>
                </c:pt>
                <c:pt idx="32">
                  <c:v>C1</c:v>
                </c:pt>
                <c:pt idx="33">
                  <c:v>C2</c:v>
                </c:pt>
                <c:pt idx="34">
                  <c:v>C14</c:v>
                </c:pt>
                <c:pt idx="35">
                  <c:v>C15</c:v>
                </c:pt>
              </c:strCache>
            </c:strRef>
          </c:cat>
          <c:val>
            <c:numRef>
              <c:f>Sheet1!$G$23:$AP$23</c:f>
              <c:numCache>
                <c:formatCode>0.000_);[Red]\(0.000\)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1E-3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1E-3</c:v>
                </c:pt>
                <c:pt idx="20">
                  <c:v>0</c:v>
                </c:pt>
                <c:pt idx="21">
                  <c:v>3.0000000000000001E-3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2E-3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8488336"/>
        <c:axId val="1548491056"/>
      </c:barChart>
      <c:catAx>
        <c:axId val="1548488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zh-CN"/>
          </a:p>
        </c:txPr>
        <c:crossAx val="1548491056"/>
        <c:crosses val="autoZero"/>
        <c:auto val="1"/>
        <c:lblAlgn val="ctr"/>
        <c:lblOffset val="100"/>
        <c:noMultiLvlLbl val="0"/>
      </c:catAx>
      <c:valAx>
        <c:axId val="1548491056"/>
        <c:scaling>
          <c:orientation val="minMax"/>
          <c:max val="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efficiency of C </a:t>
                </a: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N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/>
          <c:overlay val="0"/>
        </c:title>
        <c:numFmt formatCode="0.000_);[Red]\(0.000\)" sourceLinked="1"/>
        <c:majorTickMark val="out"/>
        <c:minorTickMark val="none"/>
        <c:tickLblPos val="nextTo"/>
        <c:crossAx val="15484883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latin typeface="Arial" panose="020B0604020202020204" pitchFamily="34" charset="0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CC8CF3-8E97-465F-AF11-8AB13184A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8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268436-1A40-4D49-BE0D-B0203EDFDA64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38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68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3F8535-8932-4DF3-A2F5-FE2495FC26C0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 smtClean="0"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1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2522-AC31-4F93-8A68-384B3B8842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8CF3-8E97-465F-AF11-8AB13184A17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64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8CF3-8E97-465F-AF11-8AB13184A1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3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8CF3-8E97-465F-AF11-8AB13184A17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4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D15-54AD-487C-A946-E8E7B93F0F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32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D15-54AD-487C-A946-E8E7B93F0F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362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8A2A-62EB-48B3-BF7A-ECBE121F91A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7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B8A2A-62EB-48B3-BF7A-ECBE121F91A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05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66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A478C-4107-4253-ABC3-1F6E14A89FCA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8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2522-AC31-4F93-8A68-384B3B8842F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9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2522-AC31-4F93-8A68-384B3B8842F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27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D15-54AD-487C-A946-E8E7B93F0F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E0D15-54AD-487C-A946-E8E7B93F0FD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49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2522-AC31-4F93-8A68-384B3B8842F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D2522-AC31-4F93-8A68-384B3B8842F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11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8DD8D6-35FA-48FF-81B0-03B689A47177}" type="slidenum">
              <a:rPr lang="en-US" altLang="zh-CN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447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88ABEE-AD45-4EDB-B79A-085AF68F5D04}" type="slidenum">
              <a:rPr lang="en-US" altLang="zh-CN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288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1B9663E-A446-4347-A0DF-A9F372F7E3E6}" type="slidenum">
              <a:rPr lang="en-US" altLang="zh-CN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407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24E4C3-2157-4168-844B-6A4C1FEE2B89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2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38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7829E-F46E-441D-978F-A69791FF944E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53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0A558F-13A2-40A7-88CA-7CD57B81BD50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42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FC6F5-3E08-41B5-8F92-6347F349F78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51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E4653EB0-C5D2-4D7E-8C9E-E3147F85A9EB}" type="slidenum">
              <a:rPr lang="en-US" altLang="zh-CN" sz="1200"/>
              <a:pPr algn="r"/>
              <a:t>33</a:t>
            </a:fld>
            <a:endParaRPr lang="en-US" altLang="zh-CN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40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B05F96-F332-4F33-BF6C-9D219DFB2C0A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37311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3CD963F-1EBD-4FD3-B0A4-4024D2853E71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012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9C5815-893F-48F6-8087-15AF345CEE5F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5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n-US" dirty="0" smtClean="0"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5" name="Rectangle 7"/>
          <p:cNvSpPr txBox="1">
            <a:spLocks noGrp="1" noChangeArrowheads="1"/>
          </p:cNvSpPr>
          <p:nvPr/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>
              <a:buFont typeface="Arial" charset="0"/>
              <a:buNone/>
            </a:pPr>
            <a:fld id="{D1A75175-1097-4810-94C8-7F2A2CF3B95E}" type="slidenum">
              <a:rPr lang="en-US" altLang="zh-CN" sz="1200"/>
              <a:pPr algn="r">
                <a:buFont typeface="Arial" charset="0"/>
                <a:buNone/>
              </a:pPr>
              <a:t>5</a:t>
            </a:fld>
            <a:endParaRPr lang="en-US" altLang="zh-CN" sz="1200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anchor="ctr"/>
          <a:lstStyle/>
          <a:p>
            <a:pPr eaLnBrk="1" hangingPunct="1"/>
            <a:endParaRPr lang="en-US" altLang="zh-CN" dirty="0" smtClean="0"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21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DA1E09-8B61-425E-B823-621983D93239}" type="slidenum">
              <a:rPr lang="en-US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88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F63F9B9-63CC-4CDE-A357-57F9F4D3BD4F}" type="slidenum">
              <a:rPr lang="en-US" altLang="zh-CN" sz="1200">
                <a:latin typeface="Arial" pitchFamily="34" charset="0"/>
              </a:rPr>
              <a:pPr algn="r"/>
              <a:t>6</a:t>
            </a:fld>
            <a:endParaRPr lang="en-US" altLang="zh-CN" sz="1200">
              <a:latin typeface="Arial" pitchFamily="34" charset="0"/>
            </a:endParaRPr>
          </a:p>
        </p:txBody>
      </p:sp>
      <p:sp>
        <p:nvSpPr>
          <p:cNvPr id="208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4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 dirty="0" smtClean="0"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41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A05188C-A5CE-4D69-A17D-D37CECAE6209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0351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7B698DC-3052-4305-95A0-8221F942A0CC}" type="slidenum">
              <a:rPr lang="en-US" altLang="zh-CN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42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3B7D40-15CE-4AD2-83F6-BE1F15558E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EB7DA1-3D40-4299-85E2-23D699D28A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B65C5-2905-4DE3-BDD4-50AB5D28E4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A9B94-FB43-4C88-9A89-36AD835E9F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287195-4FB7-4A6E-9C76-4EA35EFB2F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F4BEB-93F5-4114-A794-024108558C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54F4E9-6757-47BB-B48A-2F83F297D4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FB99D8-EFDF-410D-A62A-319476B3C7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E5EE38-DED2-4DE1-9D04-F8F66DAA0B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6B4107-1A43-4C09-AC45-4B244165AE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97BF6-1F54-41E7-87F3-60E0DCA71E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DBCCEC-0AAB-4D09-B766-58784BD4E0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42CC1C-D19A-45BC-999F-7B2B4A4707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345781-FDDD-477D-AB04-B7011A2658F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65" charset="0"/>
          <a:ea typeface="Arial" pitchFamily="-65" charset="0"/>
          <a:cs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source=images&amp;cd=&amp;cad=rja&amp;uact=8&amp;docid=vOWn7viQymIo-M&amp;tbnid=6oDbaT2MsIm97M:&amp;ved=0CAYQjRw&amp;url=http://www.bioworld.com/perspectives/2013/02/12/patients-take-the-lead-in-clinical-whole-genome-sequencing/&amp;ei=nb8qU--yCObW0QXrhoHADA&amp;bvm=bv.62922401,d.ZG4&amp;psig=AFQjCNEhy2VGBnbnqWCfIQAbxvaMZVdrdA&amp;ust=139539636899231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hart" Target="../charts/chart2.xml"/><Relationship Id="rId18" Type="http://schemas.openxmlformats.org/officeDocument/2006/relationships/chart" Target="../charts/chart7.xml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28.emf"/><Relationship Id="rId7" Type="http://schemas.openxmlformats.org/officeDocument/2006/relationships/image" Target="../media/image30.jpeg"/><Relationship Id="rId12" Type="http://schemas.openxmlformats.org/officeDocument/2006/relationships/chart" Target="../charts/chart1.xml"/><Relationship Id="rId17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6" Type="http://schemas.openxmlformats.org/officeDocument/2006/relationships/chart" Target="../charts/chart5.xml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7.emf"/><Relationship Id="rId15" Type="http://schemas.openxmlformats.org/officeDocument/2006/relationships/chart" Target="../charts/chart4.xml"/><Relationship Id="rId10" Type="http://schemas.openxmlformats.org/officeDocument/2006/relationships/image" Target="../media/image33.jpeg"/><Relationship Id="rId19" Type="http://schemas.openxmlformats.org/officeDocument/2006/relationships/chart" Target="../charts/chart8.x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32.png"/><Relationship Id="rId1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hk/url?sa=i&amp;rct=j&amp;q=pronucleus+injection+and+pig&amp;source=images&amp;cd=&amp;cad=rja&amp;docid=oK9uwBETCJLW7M&amp;tbnid=-zx5FSNgaQ7JRM:&amp;ved=0CAUQjRw&amp;url=http://www.fao.org/docrep/u1200t/u1200t04.htm&amp;ei=ZBnVUtD2F8j_iAfpyIDICg&amp;psig=AFQjCNHYEGJxBK93Q4Rhbajic7_KvmsoBA&amp;ust=138978374530257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12" name="Picture 2" descr="C:\Users\sunxy\Desktop\2013年11月29日接待徐匡迪\09-行政办公楼，公共教学楼_conew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05823"/>
            <a:ext cx="9144000" cy="2246353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7200" y="5334000"/>
            <a:ext cx="8305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Xingxu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Huang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ShanghaiTech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Huangxx@shanghaitech.edu.cn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FontTx/>
              <a:buNone/>
            </a:pP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2149405"/>
            <a:ext cx="9144000" cy="70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Towards precise genome engineering </a:t>
            </a:r>
            <a:r>
              <a:rPr lang="en-US" sz="3000" b="1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3000" b="1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endParaRPr lang="en-US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29400" y="18032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463" y="66479"/>
            <a:ext cx="4057337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2nd International Summit on Human Genome Editing</a:t>
            </a:r>
            <a:endParaRPr lang="zh-CN" altLang="en-US" sz="2400" b="1" dirty="0">
              <a:solidFill>
                <a:schemeClr val="bg1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91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1" name="Line 14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2" name="Text Box 2"/>
          <p:cNvSpPr txBox="1">
            <a:spLocks noChangeArrowheads="1"/>
          </p:cNvSpPr>
          <p:nvPr/>
        </p:nvSpPr>
        <p:spPr bwMode="auto">
          <a:xfrm>
            <a:off x="7938" y="-39688"/>
            <a:ext cx="9144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sz="2800" b="1" dirty="0">
                <a:latin typeface="Comic Sans MS" pitchFamily="66" charset="0"/>
                <a:ea typeface="宋体" charset="-122"/>
              </a:rPr>
              <a:t>Minimizing off-target mutagenesis 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using </a:t>
            </a:r>
            <a:r>
              <a:rPr lang="en-US" sz="2800" b="1" dirty="0">
                <a:latin typeface="Comic Sans MS" pitchFamily="66" charset="0"/>
                <a:ea typeface="宋体" charset="-122"/>
              </a:rPr>
              <a:t>Cas9-nickase/dual </a:t>
            </a:r>
            <a:r>
              <a:rPr lang="en-US" sz="2800" b="1" dirty="0" err="1">
                <a:latin typeface="Comic Sans MS" pitchFamily="66" charset="0"/>
                <a:ea typeface="宋体" charset="-122"/>
              </a:rPr>
              <a:t>sgRNAs</a:t>
            </a:r>
            <a:endParaRPr lang="en-US" sz="2800" b="1" i="1" dirty="0">
              <a:latin typeface="Comic Sans MS" pitchFamily="66" charset="0"/>
              <a:ea typeface="宋体" charset="-122"/>
            </a:endParaRPr>
          </a:p>
        </p:txBody>
      </p:sp>
      <p:pic>
        <p:nvPicPr>
          <p:cNvPr id="680963" name="Picture 6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601787"/>
            <a:ext cx="8839200" cy="373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0" y="5638800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/>
              <a:t>http://www.sanger.ac.uk/htgt/wge/find_crisprs</a:t>
            </a:r>
          </a:p>
        </p:txBody>
      </p:sp>
      <p:sp>
        <p:nvSpPr>
          <p:cNvPr id="680965" name="Rectangle 3"/>
          <p:cNvSpPr>
            <a:spLocks noChangeArrowheads="1"/>
          </p:cNvSpPr>
          <p:nvPr/>
        </p:nvSpPr>
        <p:spPr bwMode="auto">
          <a:xfrm>
            <a:off x="3850563" y="6519654"/>
            <a:ext cx="52934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 dirty="0">
                <a:latin typeface="Comic Sans MS" pitchFamily="66" charset="0"/>
                <a:ea typeface="宋体" charset="-122"/>
              </a:rPr>
              <a:t>Shen B, 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Nat</a:t>
            </a:r>
            <a:r>
              <a:rPr lang="en-US" altLang="zh-CN" sz="1600" i="1" dirty="0" smtClean="0">
                <a:latin typeface="Comic Sans MS" pitchFamily="66" charset="0"/>
                <a:ea typeface="宋体" charset="-122"/>
              </a:rPr>
              <a:t>ure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Methods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2014, 11(4): 399-402. </a:t>
            </a:r>
            <a:endParaRPr lang="en-US" sz="16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28160" y="6519446"/>
            <a:ext cx="48158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 dirty="0" err="1" smtClean="0">
                <a:latin typeface="Comic Sans MS" pitchFamily="66" charset="0"/>
                <a:ea typeface="宋体" charset="-122"/>
              </a:rPr>
              <a:t>Iver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 V,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et al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Nature Methods 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2015, 12(6): 479. 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938" y="1625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Off-target mutations are rare </a:t>
            </a:r>
            <a:r>
              <a:rPr lang="en-US" sz="2800" b="1" i="1" dirty="0" smtClean="0">
                <a:latin typeface="Comic Sans MS" pitchFamily="66" charset="0"/>
              </a:rPr>
              <a:t>in vivo</a:t>
            </a:r>
            <a:endParaRPr lang="en-US" sz="2800" i="1" dirty="0">
              <a:latin typeface="Comic Sans MS" pitchFamily="66" charset="0"/>
            </a:endParaRPr>
          </a:p>
        </p:txBody>
      </p:sp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38379" y="1066800"/>
            <a:ext cx="7467242" cy="5334714"/>
            <a:chOff x="838200" y="1066800"/>
            <a:chExt cx="7467242" cy="5334714"/>
          </a:xfrm>
        </p:grpSpPr>
        <p:pic>
          <p:nvPicPr>
            <p:cNvPr id="11" name="Picture 4" descr="http://www.bioworld.com/perspectives/files/2013/02/Blog-2-12-13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8200" y="1066800"/>
              <a:ext cx="7467242" cy="533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838200" y="6032182"/>
              <a:ext cx="4572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mic Sans MS" pitchFamily="66" charset="0"/>
                </a:rPr>
                <a:t>http://www.bioworld.com/perspectives/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3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938" y="22426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</a:rPr>
              <a:t>nCas9/dual </a:t>
            </a:r>
            <a:r>
              <a:rPr lang="en-US" altLang="zh-CN" sz="2800" b="1" dirty="0" err="1">
                <a:latin typeface="Comic Sans MS" panose="030F0702030302020204" pitchFamily="66" charset="0"/>
              </a:rPr>
              <a:t>sgRNAs</a:t>
            </a:r>
            <a:r>
              <a:rPr lang="en-US" altLang="zh-CN" sz="2800" b="1" dirty="0">
                <a:latin typeface="Comic Sans MS" panose="030F0702030302020204" pitchFamily="66" charset="0"/>
              </a:rPr>
              <a:t> strategy 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reduces </a:t>
            </a:r>
            <a:r>
              <a:rPr lang="en-US" altLang="zh-CN" sz="2800" b="1" dirty="0">
                <a:latin typeface="Comic Sans MS" panose="030F0702030302020204" pitchFamily="66" charset="0"/>
              </a:rPr>
              <a:t>off-target</a:t>
            </a:r>
            <a:endParaRPr lang="en-US" altLang="zh-CN" sz="28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309844" y="6519446"/>
            <a:ext cx="18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sz="1600" dirty="0" smtClean="0">
                <a:solidFill>
                  <a:srgbClr val="FF0000"/>
                </a:solidFill>
                <a:latin typeface="Comic Sans MS" pitchFamily="66" charset="0"/>
                <a:ea typeface="宋体" charset="-122"/>
              </a:rPr>
              <a:t>Unpublished data</a:t>
            </a:r>
            <a:endParaRPr lang="en-US" sz="1600" dirty="0">
              <a:solidFill>
                <a:srgbClr val="FF0000"/>
              </a:solidFill>
              <a:latin typeface="Comic Sans MS" pitchFamily="66" charset="0"/>
              <a:ea typeface="宋体" charset="-122"/>
            </a:endParaRPr>
          </a:p>
        </p:txBody>
      </p:sp>
      <p:grpSp>
        <p:nvGrpSpPr>
          <p:cNvPr id="5" name="Group 46"/>
          <p:cNvGrpSpPr/>
          <p:nvPr/>
        </p:nvGrpSpPr>
        <p:grpSpPr>
          <a:xfrm>
            <a:off x="1194604" y="4515369"/>
            <a:ext cx="7494428" cy="1352031"/>
            <a:chOff x="1141200" y="4980953"/>
            <a:chExt cx="7494428" cy="1352031"/>
          </a:xfrm>
        </p:grpSpPr>
        <p:sp>
          <p:nvSpPr>
            <p:cNvPr id="6" name="TextBox 26"/>
            <p:cNvSpPr txBox="1">
              <a:spLocks noChangeArrowheads="1"/>
            </p:cNvSpPr>
            <p:nvPr/>
          </p:nvSpPr>
          <p:spPr bwMode="auto">
            <a:xfrm>
              <a:off x="1372125" y="5932887"/>
              <a:ext cx="7263503" cy="400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8" tIns="45714" rIns="91428" bIns="4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270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b="1" dirty="0" smtClean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PP13 CTTGGAGAAGGGGTCTTCTTTCCCC</a:t>
              </a:r>
              <a:r>
                <a:rPr lang="en-US" altLang="zh-CN" sz="1000" b="1" u="sng" dirty="0" smtClean="0">
                  <a:solidFill>
                    <a:srgbClr val="00B050"/>
                  </a:solidFill>
                  <a:latin typeface="Courier New" pitchFamily="49" charset="0"/>
                  <a:cs typeface="Courier New" pitchFamily="49" charset="0"/>
                </a:rPr>
                <a:t>CCT</a:t>
              </a:r>
              <a:r>
                <a:rPr lang="en-US" altLang="zh-CN" sz="10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TGTCCATCAATGCAGACATA</a:t>
              </a:r>
              <a:r>
                <a:rPr lang="en-US" altLang="zh-CN" sz="1000" b="1" dirty="0" smtClean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GCTAGGGCTTCTCCTAAAGAAGCTC (WT)</a:t>
              </a:r>
            </a:p>
            <a:p>
              <a:pPr defTabSz="91270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b="1" dirty="0" smtClean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#7   CTTGGAGAA</a:t>
              </a:r>
              <a:r>
                <a:rPr lang="en-US" altLang="zh-CN" sz="1000" b="1" dirty="0" smtClean="0">
                  <a:solidFill>
                    <a:srgbClr val="00B0F0"/>
                  </a:solidFill>
                  <a:latin typeface="Courier New" pitchFamily="49" charset="0"/>
                  <a:cs typeface="Courier New" pitchFamily="49" charset="0"/>
                </a:rPr>
                <a:t>------------------------------------------------------------</a:t>
              </a:r>
              <a:r>
                <a:rPr lang="en-US" altLang="zh-CN" sz="1000" b="1" dirty="0" smtClean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GCTC (-60, 3/21)</a:t>
              </a:r>
            </a:p>
          </p:txBody>
        </p:sp>
        <p:sp>
          <p:nvSpPr>
            <p:cNvPr id="7" name="TextBox 32"/>
            <p:cNvSpPr txBox="1">
              <a:spLocks noChangeArrowheads="1"/>
            </p:cNvSpPr>
            <p:nvPr/>
          </p:nvSpPr>
          <p:spPr bwMode="auto">
            <a:xfrm>
              <a:off x="1141200" y="4980953"/>
              <a:ext cx="312882" cy="36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8" tIns="45714" rIns="91428" bIns="4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270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 smtClean="0">
                  <a:solidFill>
                    <a:prstClr val="black"/>
                  </a:solidFill>
                </a:rPr>
                <a:t>c</a:t>
              </a:r>
              <a:endParaRPr lang="zh-CN" altLang="en-US" sz="1800" b="1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41"/>
          <p:cNvGrpSpPr/>
          <p:nvPr/>
        </p:nvGrpSpPr>
        <p:grpSpPr>
          <a:xfrm>
            <a:off x="1176886" y="1524000"/>
            <a:ext cx="3938393" cy="1320991"/>
            <a:chOff x="1140986" y="1864296"/>
            <a:chExt cx="3938393" cy="1320991"/>
          </a:xfrm>
        </p:grpSpPr>
        <p:grpSp>
          <p:nvGrpSpPr>
            <p:cNvPr id="9" name="Group 38"/>
            <p:cNvGrpSpPr/>
            <p:nvPr/>
          </p:nvGrpSpPr>
          <p:grpSpPr>
            <a:xfrm>
              <a:off x="1454519" y="1929954"/>
              <a:ext cx="3624860" cy="1255333"/>
              <a:chOff x="1454519" y="1929954"/>
              <a:chExt cx="3624860" cy="1255333"/>
            </a:xfrm>
          </p:grpSpPr>
          <p:pic>
            <p:nvPicPr>
              <p:cNvPr id="11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519" y="2368352"/>
                <a:ext cx="3600000" cy="816935"/>
              </a:xfrm>
              <a:prstGeom prst="rect">
                <a:avLst/>
              </a:prstGeom>
            </p:spPr>
          </p:pic>
          <p:sp>
            <p:nvSpPr>
              <p:cNvPr id="12" name="TextBox 16"/>
              <p:cNvSpPr txBox="1">
                <a:spLocks noChangeArrowheads="1"/>
              </p:cNvSpPr>
              <p:nvPr/>
            </p:nvSpPr>
            <p:spPr bwMode="auto">
              <a:xfrm>
                <a:off x="1488232" y="2136453"/>
                <a:ext cx="25519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TextBox 16"/>
              <p:cNvSpPr txBox="1">
                <a:spLocks noChangeArrowheads="1"/>
              </p:cNvSpPr>
              <p:nvPr/>
            </p:nvSpPr>
            <p:spPr bwMode="auto">
              <a:xfrm>
                <a:off x="1812159" y="2136453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TextBox 16"/>
              <p:cNvSpPr txBox="1">
                <a:spLocks noChangeArrowheads="1"/>
              </p:cNvSpPr>
              <p:nvPr/>
            </p:nvSpPr>
            <p:spPr bwMode="auto">
              <a:xfrm>
                <a:off x="2142437" y="2136453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6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TextBox 16"/>
              <p:cNvSpPr txBox="1">
                <a:spLocks noChangeArrowheads="1"/>
              </p:cNvSpPr>
              <p:nvPr/>
            </p:nvSpPr>
            <p:spPr bwMode="auto">
              <a:xfrm>
                <a:off x="2475890" y="2136453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7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TextBox 16"/>
              <p:cNvSpPr txBox="1">
                <a:spLocks noChangeArrowheads="1"/>
              </p:cNvSpPr>
              <p:nvPr/>
            </p:nvSpPr>
            <p:spPr bwMode="auto">
              <a:xfrm>
                <a:off x="2751852" y="2136453"/>
                <a:ext cx="32573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14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TextBox 16"/>
              <p:cNvSpPr txBox="1">
                <a:spLocks noChangeArrowheads="1"/>
              </p:cNvSpPr>
              <p:nvPr/>
            </p:nvSpPr>
            <p:spPr bwMode="auto">
              <a:xfrm>
                <a:off x="3091655" y="2136453"/>
                <a:ext cx="32573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21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TextBox 16"/>
              <p:cNvSpPr txBox="1">
                <a:spLocks noChangeArrowheads="1"/>
              </p:cNvSpPr>
              <p:nvPr/>
            </p:nvSpPr>
            <p:spPr bwMode="auto">
              <a:xfrm>
                <a:off x="3367617" y="2136453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110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TextBox 16"/>
              <p:cNvSpPr txBox="1">
                <a:spLocks noChangeArrowheads="1"/>
              </p:cNvSpPr>
              <p:nvPr/>
            </p:nvSpPr>
            <p:spPr bwMode="auto">
              <a:xfrm>
                <a:off x="3694720" y="2136453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111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TextBox 16"/>
              <p:cNvSpPr txBox="1">
                <a:spLocks noChangeArrowheads="1"/>
              </p:cNvSpPr>
              <p:nvPr/>
            </p:nvSpPr>
            <p:spPr bwMode="auto">
              <a:xfrm>
                <a:off x="4028173" y="2136453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112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TextBox 16"/>
              <p:cNvSpPr txBox="1">
                <a:spLocks noChangeArrowheads="1"/>
              </p:cNvSpPr>
              <p:nvPr/>
            </p:nvSpPr>
            <p:spPr bwMode="auto">
              <a:xfrm>
                <a:off x="4358451" y="2136453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smtClean="0">
                    <a:solidFill>
                      <a:prstClr val="black"/>
                    </a:solidFill>
                  </a:rPr>
                  <a:t>113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TextBox 16"/>
              <p:cNvSpPr txBox="1">
                <a:spLocks noChangeArrowheads="1"/>
              </p:cNvSpPr>
              <p:nvPr/>
            </p:nvSpPr>
            <p:spPr bwMode="auto">
              <a:xfrm>
                <a:off x="4694337" y="2136453"/>
                <a:ext cx="38504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WT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6" name="Straight Connector 4"/>
              <p:cNvCxnSpPr/>
              <p:nvPr/>
            </p:nvCxnSpPr>
            <p:spPr>
              <a:xfrm>
                <a:off x="1488232" y="2152328"/>
                <a:ext cx="183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/>
              <p:nvPr/>
            </p:nvCxnSpPr>
            <p:spPr>
              <a:xfrm>
                <a:off x="3466356" y="2152328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16"/>
              <p:cNvSpPr txBox="1">
                <a:spLocks noChangeArrowheads="1"/>
              </p:cNvSpPr>
              <p:nvPr/>
            </p:nvSpPr>
            <p:spPr bwMode="auto">
              <a:xfrm>
                <a:off x="2065848" y="1929954"/>
                <a:ext cx="72487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WT Cas9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TextBox 16"/>
              <p:cNvSpPr txBox="1">
                <a:spLocks noChangeArrowheads="1"/>
              </p:cNvSpPr>
              <p:nvPr/>
            </p:nvSpPr>
            <p:spPr bwMode="auto">
              <a:xfrm>
                <a:off x="3648654" y="1929954"/>
                <a:ext cx="85151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D10A Cas9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TextBox 32"/>
            <p:cNvSpPr txBox="1">
              <a:spLocks noChangeArrowheads="1"/>
            </p:cNvSpPr>
            <p:nvPr/>
          </p:nvSpPr>
          <p:spPr bwMode="auto">
            <a:xfrm>
              <a:off x="1140986" y="1864296"/>
              <a:ext cx="312882" cy="36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8" tIns="45714" rIns="91428" bIns="4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270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 smtClean="0">
                  <a:solidFill>
                    <a:prstClr val="black"/>
                  </a:solidFill>
                </a:rPr>
                <a:t>a</a:t>
              </a:r>
              <a:endParaRPr lang="zh-CN" altLang="en-US" sz="1800" b="1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42"/>
          <p:cNvGrpSpPr/>
          <p:nvPr/>
        </p:nvGrpSpPr>
        <p:grpSpPr>
          <a:xfrm>
            <a:off x="1176886" y="3044552"/>
            <a:ext cx="3938393" cy="1322394"/>
            <a:chOff x="1140986" y="3350214"/>
            <a:chExt cx="3938393" cy="1322394"/>
          </a:xfrm>
        </p:grpSpPr>
        <p:grpSp>
          <p:nvGrpSpPr>
            <p:cNvPr id="31" name="Group 37"/>
            <p:cNvGrpSpPr/>
            <p:nvPr/>
          </p:nvGrpSpPr>
          <p:grpSpPr>
            <a:xfrm>
              <a:off x="1454519" y="3409767"/>
              <a:ext cx="3624860" cy="1262841"/>
              <a:chOff x="1454519" y="3409767"/>
              <a:chExt cx="3624860" cy="1262841"/>
            </a:xfrm>
          </p:grpSpPr>
          <p:pic>
            <p:nvPicPr>
              <p:cNvPr id="33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4519" y="3854149"/>
                <a:ext cx="3600000" cy="818459"/>
              </a:xfrm>
              <a:prstGeom prst="rect">
                <a:avLst/>
              </a:prstGeom>
            </p:spPr>
          </p:pic>
          <p:sp>
            <p:nvSpPr>
              <p:cNvPr id="34" name="TextBox 16"/>
              <p:cNvSpPr txBox="1">
                <a:spLocks noChangeArrowheads="1"/>
              </p:cNvSpPr>
              <p:nvPr/>
            </p:nvSpPr>
            <p:spPr bwMode="auto">
              <a:xfrm>
                <a:off x="1488232" y="3619075"/>
                <a:ext cx="25519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TextBox 16"/>
              <p:cNvSpPr txBox="1">
                <a:spLocks noChangeArrowheads="1"/>
              </p:cNvSpPr>
              <p:nvPr/>
            </p:nvSpPr>
            <p:spPr bwMode="auto">
              <a:xfrm>
                <a:off x="1812159" y="3619075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TextBox 16"/>
              <p:cNvSpPr txBox="1">
                <a:spLocks noChangeArrowheads="1"/>
              </p:cNvSpPr>
              <p:nvPr/>
            </p:nvSpPr>
            <p:spPr bwMode="auto">
              <a:xfrm>
                <a:off x="2142437" y="3619075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>
                    <a:solidFill>
                      <a:prstClr val="black"/>
                    </a:solidFill>
                  </a:rPr>
                  <a:t>6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TextBox 16"/>
              <p:cNvSpPr txBox="1">
                <a:spLocks noChangeArrowheads="1"/>
              </p:cNvSpPr>
              <p:nvPr/>
            </p:nvSpPr>
            <p:spPr bwMode="auto">
              <a:xfrm>
                <a:off x="2475890" y="3619075"/>
                <a:ext cx="2551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7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TextBox 16"/>
              <p:cNvSpPr txBox="1">
                <a:spLocks noChangeArrowheads="1"/>
              </p:cNvSpPr>
              <p:nvPr/>
            </p:nvSpPr>
            <p:spPr bwMode="auto">
              <a:xfrm>
                <a:off x="2751852" y="3619075"/>
                <a:ext cx="32573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14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TextBox 16"/>
              <p:cNvSpPr txBox="1">
                <a:spLocks noChangeArrowheads="1"/>
              </p:cNvSpPr>
              <p:nvPr/>
            </p:nvSpPr>
            <p:spPr bwMode="auto">
              <a:xfrm>
                <a:off x="3091655" y="3619075"/>
                <a:ext cx="32573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21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TextBox 16"/>
              <p:cNvSpPr txBox="1">
                <a:spLocks noChangeArrowheads="1"/>
              </p:cNvSpPr>
              <p:nvPr/>
            </p:nvSpPr>
            <p:spPr bwMode="auto">
              <a:xfrm>
                <a:off x="3367617" y="3619075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110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TextBox 16"/>
              <p:cNvSpPr txBox="1">
                <a:spLocks noChangeArrowheads="1"/>
              </p:cNvSpPr>
              <p:nvPr/>
            </p:nvSpPr>
            <p:spPr bwMode="auto">
              <a:xfrm>
                <a:off x="3694720" y="3619075"/>
                <a:ext cx="39626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111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TextBox 27"/>
              <p:cNvSpPr txBox="1">
                <a:spLocks noChangeArrowheads="1"/>
              </p:cNvSpPr>
              <p:nvPr/>
            </p:nvSpPr>
            <p:spPr bwMode="auto">
              <a:xfrm>
                <a:off x="4028173" y="3619075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112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TextBox 16"/>
              <p:cNvSpPr txBox="1">
                <a:spLocks noChangeArrowheads="1"/>
              </p:cNvSpPr>
              <p:nvPr/>
            </p:nvSpPr>
            <p:spPr bwMode="auto">
              <a:xfrm>
                <a:off x="4358451" y="3619075"/>
                <a:ext cx="3962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113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TextBox 16"/>
              <p:cNvSpPr txBox="1">
                <a:spLocks noChangeArrowheads="1"/>
              </p:cNvSpPr>
              <p:nvPr/>
            </p:nvSpPr>
            <p:spPr bwMode="auto">
              <a:xfrm>
                <a:off x="4694337" y="3619075"/>
                <a:ext cx="38504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WT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5" name="Straight Connector 30"/>
              <p:cNvCxnSpPr/>
              <p:nvPr/>
            </p:nvCxnSpPr>
            <p:spPr>
              <a:xfrm>
                <a:off x="1488232" y="3634950"/>
                <a:ext cx="183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32"/>
              <p:cNvCxnSpPr/>
              <p:nvPr/>
            </p:nvCxnSpPr>
            <p:spPr>
              <a:xfrm>
                <a:off x="3466356" y="3634950"/>
                <a:ext cx="1188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6"/>
              <p:cNvSpPr txBox="1">
                <a:spLocks noChangeArrowheads="1"/>
              </p:cNvSpPr>
              <p:nvPr/>
            </p:nvSpPr>
            <p:spPr bwMode="auto">
              <a:xfrm>
                <a:off x="2065848" y="3409767"/>
                <a:ext cx="72487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WT Cas9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TextBox 16"/>
              <p:cNvSpPr txBox="1">
                <a:spLocks noChangeArrowheads="1"/>
              </p:cNvSpPr>
              <p:nvPr/>
            </p:nvSpPr>
            <p:spPr bwMode="auto">
              <a:xfrm>
                <a:off x="3648654" y="3409767"/>
                <a:ext cx="85151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defTabSz="912703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00" b="1" dirty="0" smtClean="0">
                    <a:solidFill>
                      <a:prstClr val="black"/>
                    </a:solidFill>
                  </a:rPr>
                  <a:t>D10A Cas9</a:t>
                </a:r>
                <a:endParaRPr lang="zh-CN" altLang="en-US" sz="1000" b="1" dirty="0" smtClea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TextBox 32"/>
            <p:cNvSpPr txBox="1">
              <a:spLocks noChangeArrowheads="1"/>
            </p:cNvSpPr>
            <p:nvPr/>
          </p:nvSpPr>
          <p:spPr bwMode="auto">
            <a:xfrm>
              <a:off x="1140986" y="3350214"/>
              <a:ext cx="325706" cy="36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8" tIns="45714" rIns="91428" bIns="4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2703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b="1" dirty="0" smtClean="0">
                  <a:solidFill>
                    <a:prstClr val="black"/>
                  </a:solidFill>
                </a:rPr>
                <a:t>b</a:t>
              </a:r>
              <a:endParaRPr lang="zh-CN" altLang="en-US" sz="1800" b="1" dirty="0" smtClean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9" name="表格 48"/>
          <p:cNvGraphicFramePr>
            <a:graphicFrameLocks noGrp="1"/>
          </p:cNvGraphicFramePr>
          <p:nvPr>
            <p:extLst/>
          </p:nvPr>
        </p:nvGraphicFramePr>
        <p:xfrm>
          <a:off x="1517911" y="4816367"/>
          <a:ext cx="6394337" cy="517633"/>
        </p:xfrm>
        <a:graphic>
          <a:graphicData uri="http://schemas.openxmlformats.org/drawingml/2006/table">
            <a:tbl>
              <a:tblPr/>
              <a:tblGrid>
                <a:gridCol w="936000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37319"/>
                <a:gridCol w="285900"/>
                <a:gridCol w="188738"/>
                <a:gridCol w="237319"/>
                <a:gridCol w="237319"/>
              </a:tblGrid>
              <a:tr h="1702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106" marR="8106" marT="81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8106" marR="8106" marT="810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7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RAG1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i="0" u="none" strike="noStrike" baseline="0" dirty="0" err="1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sgRNAE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06" marR="8106" marT="81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1702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106" marR="8106" marT="810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0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86400" y="6519446"/>
            <a:ext cx="3632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altLang="zh-CN" sz="1600" dirty="0" smtClean="0">
                <a:latin typeface="Comic Sans MS" pitchFamily="66" charset="0"/>
                <a:ea typeface="宋体" charset="-122"/>
              </a:rPr>
              <a:t>Lei </a:t>
            </a:r>
            <a:r>
              <a:rPr lang="da-DK" altLang="zh-CN" sz="1600" dirty="0">
                <a:latin typeface="Comic Sans MS" pitchFamily="66" charset="0"/>
                <a:ea typeface="宋体" charset="-122"/>
              </a:rPr>
              <a:t>et al. </a:t>
            </a:r>
            <a:r>
              <a:rPr lang="da-DK" altLang="zh-CN" sz="1600" i="1" dirty="0" smtClean="0">
                <a:latin typeface="Comic Sans MS" pitchFamily="66" charset="0"/>
                <a:ea typeface="宋体" charset="-122"/>
              </a:rPr>
              <a:t>NSMB</a:t>
            </a:r>
            <a:r>
              <a:rPr lang="da-DK" altLang="zh-CN" sz="1600" dirty="0" smtClean="0">
                <a:latin typeface="Comic Sans MS" pitchFamily="66" charset="0"/>
                <a:ea typeface="宋体" charset="-122"/>
              </a:rPr>
              <a:t> 2018, 25: 45-52.</a:t>
            </a:r>
            <a:endParaRPr lang="zh-CN" altLang="en-US" sz="1600" dirty="0">
              <a:latin typeface="Comic Sans MS" pitchFamily="66" charset="0"/>
              <a:ea typeface="宋体" charset="-122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938" y="-39707"/>
            <a:ext cx="91360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APOBEC3 mediates the formation of unexpected </a:t>
            </a:r>
            <a:r>
              <a:rPr lang="en-US" altLang="zh-CN" sz="2800" b="1" dirty="0" err="1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indel</a:t>
            </a:r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 mutations near SSBs</a:t>
            </a:r>
            <a:endParaRPr lang="en-US" altLang="zh-CN" sz="28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883779"/>
            <a:ext cx="8443912" cy="56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31832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22600" y="6519446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Komor et al. </a:t>
            </a:r>
            <a:r>
              <a:rPr lang="da-DK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Nature</a:t>
            </a:r>
            <a:r>
              <a:rPr lang="da-DK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</a:t>
            </a:r>
            <a:r>
              <a:rPr lang="da-DK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2016; Gaudelli et al. </a:t>
            </a:r>
            <a:r>
              <a:rPr lang="da-DK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Nature</a:t>
            </a:r>
            <a:r>
              <a:rPr lang="da-DK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</a:t>
            </a:r>
            <a:r>
              <a:rPr lang="da-DK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2017</a:t>
            </a:r>
            <a:endParaRPr lang="zh-CN" altLang="en-US" sz="1600" dirty="0">
              <a:solidFill>
                <a:schemeClr val="accent2"/>
              </a:solidFill>
              <a:latin typeface="Comic Sans MS" pitchFamily="66" charset="0"/>
              <a:ea typeface="宋体" charset="-122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938" y="163284"/>
            <a:ext cx="9136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Base editing provides a more precise strategy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965537"/>
            <a:ext cx="34163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Arial" panose="020B0604020202020204" pitchFamily="34" charset="0"/>
              </a:rPr>
              <a:t>CBE: cytosine base editor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Arial" panose="020B0604020202020204" pitchFamily="34" charset="0"/>
              </a:rPr>
              <a:t>ABE: adenine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Arial" panose="020B0604020202020204" pitchFamily="34" charset="0"/>
              </a:rPr>
              <a:t>base </a:t>
            </a: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Arial" panose="020B0604020202020204" pitchFamily="34" charset="0"/>
              </a:rPr>
              <a:t>editor</a:t>
            </a:r>
            <a:endParaRPr lang="zh-CN" altLang="en-US" sz="2000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266700" y="5200471"/>
            <a:ext cx="8610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Perform programmable </a:t>
            </a: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editing of a target base in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genome </a:t>
            </a: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by deamination without double-stranded DNA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cleavage.</a:t>
            </a:r>
            <a:endParaRPr lang="en-US" altLang="zh-CN" sz="2400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2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0" y="160236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mic Sans MS" panose="030F0702030302020204" pitchFamily="66" charset="0"/>
                <a:ea typeface="宋体" panose="02010600030101010101" pitchFamily="2" charset="-122"/>
              </a:rPr>
              <a:t>To </a:t>
            </a:r>
            <a:r>
              <a:rPr lang="en-US" altLang="zh-CN" sz="2800" b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develop </a:t>
            </a:r>
            <a:r>
              <a:rPr lang="en-US" altLang="zh-CN" sz="2800" b="1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in vivo </a:t>
            </a:r>
            <a:r>
              <a:rPr lang="en-US" altLang="zh-CN" sz="2800" b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base </a:t>
            </a:r>
            <a:r>
              <a:rPr lang="en-US" altLang="zh-CN" sz="2800" b="1" dirty="0">
                <a:latin typeface="Comic Sans MS" panose="030F0702030302020204" pitchFamily="66" charset="0"/>
                <a:ea typeface="宋体" panose="02010600030101010101" pitchFamily="2" charset="-122"/>
              </a:rPr>
              <a:t>editing toolbox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28801" y="2304588"/>
            <a:ext cx="5486399" cy="2877012"/>
            <a:chOff x="1828801" y="2304588"/>
            <a:chExt cx="5486399" cy="2877012"/>
          </a:xfrm>
        </p:grpSpPr>
        <p:sp>
          <p:nvSpPr>
            <p:cNvPr id="43" name="椭圆 42"/>
            <p:cNvSpPr/>
            <p:nvPr/>
          </p:nvSpPr>
          <p:spPr>
            <a:xfrm>
              <a:off x="2497984" y="2405801"/>
              <a:ext cx="3477184" cy="2038828"/>
            </a:xfrm>
            <a:prstGeom prst="ellipse">
              <a:avLst/>
            </a:prstGeom>
            <a:solidFill>
              <a:srgbClr val="DDF4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28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489894" y="3170494"/>
              <a:ext cx="149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nCas9</a:t>
              </a:r>
              <a:endParaRPr lang="zh-CN" altLang="en-US" b="1" dirty="0"/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5011" y="4022009"/>
              <a:ext cx="4360189" cy="1159591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1828801" y="2304588"/>
              <a:ext cx="1294165" cy="756645"/>
              <a:chOff x="1828801" y="2304588"/>
              <a:chExt cx="1294165" cy="756645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828801" y="2304588"/>
                <a:ext cx="1294165" cy="7566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874365" y="2390523"/>
                <a:ext cx="12030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 smtClean="0"/>
                  <a:t>APOBEC</a:t>
                </a:r>
              </a:p>
              <a:p>
                <a:pPr algn="ctr"/>
                <a:r>
                  <a:rPr lang="en-US" altLang="zh-CN" sz="1600" b="1" dirty="0" smtClean="0"/>
                  <a:t>/</a:t>
                </a:r>
                <a:r>
                  <a:rPr lang="en-US" altLang="zh-CN" sz="1600" b="1" dirty="0" err="1" smtClean="0"/>
                  <a:t>TadA</a:t>
                </a:r>
                <a:endParaRPr lang="zh-CN" altLang="en-US" sz="1600" b="1" dirty="0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3406151" y="4279975"/>
              <a:ext cx="1493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sgRNA</a:t>
              </a:r>
              <a:endParaRPr lang="zh-CN" altLang="en-US" sz="1600" b="1" dirty="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2407853" y="3781647"/>
              <a:ext cx="3686804" cy="293469"/>
              <a:chOff x="2375823" y="4879354"/>
              <a:chExt cx="2317823" cy="168792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2803698" y="5048146"/>
                <a:ext cx="1476000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 flipV="1">
                <a:off x="2635922" y="4885617"/>
                <a:ext cx="167778" cy="16252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2375823" y="4885617"/>
                <a:ext cx="260099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V="1">
                <a:off x="4434446" y="4879354"/>
                <a:ext cx="259200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5400000" flipH="1" flipV="1">
                <a:off x="4273309" y="4881979"/>
                <a:ext cx="167778" cy="16252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10800000">
              <a:off x="2404250" y="2785735"/>
              <a:ext cx="3686804" cy="293469"/>
              <a:chOff x="2375823" y="4879354"/>
              <a:chExt cx="2317823" cy="168792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2803698" y="5048146"/>
                <a:ext cx="1476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 flipV="1">
                <a:off x="2635922" y="4885617"/>
                <a:ext cx="167778" cy="16252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2375823" y="4885617"/>
                <a:ext cx="26009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4434446" y="4879354"/>
                <a:ext cx="2592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5400000" flipH="1" flipV="1">
                <a:off x="4273309" y="4881979"/>
                <a:ext cx="167778" cy="16252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闪电形 50"/>
            <p:cNvSpPr/>
            <p:nvPr/>
          </p:nvSpPr>
          <p:spPr>
            <a:xfrm flipH="1">
              <a:off x="5076066" y="3745730"/>
              <a:ext cx="213823" cy="308856"/>
            </a:xfrm>
            <a:prstGeom prst="lightningBol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28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2099271" y="2921442"/>
              <a:ext cx="738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ym typeface="Wingdings" panose="05000000000000000000" pitchFamily="2" charset="2"/>
                </a:rPr>
                <a:t>5’</a:t>
              </a:r>
              <a:endParaRPr lang="zh-CN" altLang="en-US" sz="1400" b="1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099271" y="3657600"/>
              <a:ext cx="760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ym typeface="Wingdings" panose="05000000000000000000" pitchFamily="2" charset="2"/>
                </a:rPr>
                <a:t>3’</a:t>
              </a:r>
              <a:endParaRPr lang="zh-CN" altLang="en-US" sz="1400" b="1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148432" y="2921442"/>
              <a:ext cx="8126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ym typeface="Wingdings" panose="05000000000000000000" pitchFamily="2" charset="2"/>
                </a:rPr>
                <a:t>3’</a:t>
              </a:r>
              <a:endParaRPr lang="zh-CN" altLang="en-US" sz="1400" b="1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148432" y="3657600"/>
              <a:ext cx="798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ym typeface="Wingdings" panose="05000000000000000000" pitchFamily="2" charset="2"/>
                </a:rPr>
                <a:t>5’</a:t>
              </a:r>
              <a:endParaRPr lang="zh-CN" altLang="en-US" sz="1400" b="1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895600" y="2737177"/>
              <a:ext cx="685771" cy="584055"/>
              <a:chOff x="1664755" y="1675153"/>
              <a:chExt cx="449731" cy="35042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718741" y="1675153"/>
                <a:ext cx="341758" cy="3504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4755" y="1781116"/>
                <a:ext cx="449731" cy="16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UGI</a:t>
                </a:r>
                <a:endParaRPr lang="zh-CN" alt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9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Text Box 2"/>
          <p:cNvSpPr txBox="1">
            <a:spLocks noChangeArrowheads="1"/>
          </p:cNvSpPr>
          <p:nvPr/>
        </p:nvSpPr>
        <p:spPr bwMode="auto">
          <a:xfrm>
            <a:off x="7938" y="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latin typeface="Comic Sans MS" panose="030F0702030302020204" pitchFamily="66" charset="0"/>
              </a:rPr>
              <a:t>High-fidelity 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C/T base </a:t>
            </a:r>
            <a:r>
              <a:rPr lang="en-US" altLang="zh-CN" sz="2800" b="1" dirty="0">
                <a:latin typeface="Comic Sans MS" panose="030F0702030302020204" pitchFamily="66" charset="0"/>
              </a:rPr>
              <a:t>editing mediated by Cpf1</a:t>
            </a:r>
            <a:r>
              <a:rPr lang="en-US" altLang="zh-CN" sz="2800" dirty="0">
                <a:latin typeface="Comic Sans MS" panose="030F0702030302020204" pitchFamily="66" charset="0"/>
              </a:rPr>
              <a:t>-</a:t>
            </a:r>
            <a:r>
              <a:rPr lang="en-US" altLang="zh-CN" sz="2800" b="1" dirty="0">
                <a:latin typeface="Comic Sans MS" panose="030F0702030302020204" pitchFamily="66" charset="0"/>
              </a:rPr>
              <a:t>cytidine </a:t>
            </a:r>
            <a:r>
              <a:rPr lang="en-US" altLang="zh-CN" sz="2800" b="1" dirty="0" err="1">
                <a:latin typeface="Comic Sans MS" panose="030F0702030302020204" pitchFamily="66" charset="0"/>
              </a:rPr>
              <a:t>deaminase</a:t>
            </a:r>
            <a:r>
              <a:rPr lang="en-US" altLang="zh-CN" sz="2800" b="1" dirty="0">
                <a:latin typeface="Comic Sans MS" panose="030F0702030302020204" pitchFamily="66" charset="0"/>
              </a:rPr>
              <a:t> fusion</a:t>
            </a:r>
            <a:endParaRPr lang="zh-CN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208032" y="6519446"/>
            <a:ext cx="49359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sz="1600" dirty="0" smtClean="0">
                <a:latin typeface="Comic Sans MS" pitchFamily="66" charset="0"/>
                <a:ea typeface="宋体" charset="-122"/>
              </a:rPr>
              <a:t>Li 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Nature </a:t>
            </a:r>
            <a:r>
              <a:rPr lang="en-US" sz="1600" i="1" dirty="0" err="1" smtClean="0">
                <a:latin typeface="Comic Sans MS" pitchFamily="66" charset="0"/>
                <a:ea typeface="宋体" charset="-122"/>
              </a:rPr>
              <a:t>Biotechnol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. 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2018,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 </a:t>
            </a:r>
            <a:r>
              <a:rPr lang="en-US" altLang="zh-CN" sz="1600" dirty="0">
                <a:latin typeface="Comic Sans MS" pitchFamily="66" charset="0"/>
                <a:ea typeface="宋体" charset="-122"/>
              </a:rPr>
              <a:t>36(4): </a:t>
            </a:r>
            <a:r>
              <a:rPr lang="en-US" altLang="zh-CN" sz="1600" dirty="0" smtClean="0">
                <a:latin typeface="Comic Sans MS" pitchFamily="66" charset="0"/>
                <a:ea typeface="宋体" charset="-122"/>
              </a:rPr>
              <a:t>324-327.</a:t>
            </a:r>
            <a:endParaRPr lang="en-US" sz="1600" dirty="0">
              <a:latin typeface="Comic Sans MS" pitchFamily="66" charset="0"/>
              <a:ea typeface="宋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" y="2314648"/>
            <a:ext cx="9136062" cy="30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Text Box 2"/>
          <p:cNvSpPr txBox="1">
            <a:spLocks noChangeArrowheads="1"/>
          </p:cNvSpPr>
          <p:nvPr/>
        </p:nvSpPr>
        <p:spPr bwMode="auto">
          <a:xfrm>
            <a:off x="7938" y="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latin typeface="Comic Sans MS" panose="030F0702030302020204" pitchFamily="66" charset="0"/>
              </a:rPr>
              <a:t>Comprehensive 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C/T </a:t>
            </a:r>
            <a:r>
              <a:rPr lang="en-US" altLang="zh-CN" sz="2800" b="1" dirty="0">
                <a:latin typeface="Comic Sans MS" panose="030F0702030302020204" pitchFamily="66" charset="0"/>
              </a:rPr>
              <a:t>base editing mediated by 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a new </a:t>
            </a:r>
            <a:r>
              <a:rPr lang="en-US" altLang="zh-CN" sz="2800" b="1" dirty="0" err="1" smtClean="0">
                <a:latin typeface="Comic Sans MS" panose="030F0702030302020204" pitchFamily="66" charset="0"/>
              </a:rPr>
              <a:t>deaminase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, A3A</a:t>
            </a:r>
            <a:endParaRPr lang="zh-CN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51177" y="6519655"/>
            <a:ext cx="5392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Wang et al. 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Nature </a:t>
            </a:r>
            <a:r>
              <a:rPr lang="en-US" altLang="zh-CN" sz="1600" i="1" dirty="0" err="1">
                <a:latin typeface="Comic Sans MS" panose="030F0702030302020204" pitchFamily="66" charset="0"/>
                <a:ea typeface="宋体" panose="02010600030101010101" pitchFamily="2" charset="-122"/>
              </a:rPr>
              <a:t>Biotechnol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. </a:t>
            </a: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2018, 36(10): 946-949.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" y="2286000"/>
            <a:ext cx="9034463" cy="24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38200" y="1258907"/>
            <a:ext cx="7467600" cy="4989493"/>
            <a:chOff x="1331640" y="1477815"/>
            <a:chExt cx="6368336" cy="3948291"/>
          </a:xfrm>
        </p:grpSpPr>
        <p:sp>
          <p:nvSpPr>
            <p:cNvPr id="132" name="TextBox 131"/>
            <p:cNvSpPr txBox="1"/>
            <p:nvPr/>
          </p:nvSpPr>
          <p:spPr>
            <a:xfrm>
              <a:off x="1331640" y="147781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</a:t>
              </a:r>
              <a:endParaRPr lang="zh-CN" altLang="en-US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552141" y="147781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</a:t>
              </a:r>
              <a:endParaRPr lang="zh-CN" altLang="en-US" b="1" dirty="0"/>
            </a:p>
          </p:txBody>
        </p:sp>
        <p:pic>
          <p:nvPicPr>
            <p:cNvPr id="2056" name="Picture 8" descr="C:\Users\sony\Desktop\图片10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31640" y="1833661"/>
              <a:ext cx="3095822" cy="2864411"/>
            </a:xfrm>
            <a:prstGeom prst="rect">
              <a:avLst/>
            </a:prstGeom>
            <a:noFill/>
          </p:spPr>
        </p:pic>
        <p:graphicFrame>
          <p:nvGraphicFramePr>
            <p:cNvPr id="2050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4859145" y="3483006"/>
            <a:ext cx="2577703" cy="194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42" name="Prism 6" r:id="rId5" imgW="3448660" imgH="2590228" progId="Prism6.Document">
                    <p:embed/>
                  </p:oleObj>
                </mc:Choice>
                <mc:Fallback>
                  <p:oleObj name="Prism 6" r:id="rId5" imgW="3448660" imgH="2590228" progId="Prism6.Documen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9145" y="3483006"/>
                          <a:ext cx="2577703" cy="194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对象 1"/>
            <p:cNvGraphicFramePr>
              <a:graphicFrameLocks noChangeAspect="1"/>
            </p:cNvGraphicFramePr>
            <p:nvPr>
              <p:extLst/>
            </p:nvPr>
          </p:nvGraphicFramePr>
          <p:xfrm>
            <a:off x="4859145" y="1700808"/>
            <a:ext cx="2840831" cy="18549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43" name="Prism 6" r:id="rId7" imgW="3787187" imgH="2472818" progId="Prism6.Document">
                    <p:embed/>
                  </p:oleObj>
                </mc:Choice>
                <mc:Fallback>
                  <p:oleObj name="Prism 6" r:id="rId7" imgW="3787187" imgH="2472818" progId="Prism6.Documen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59145" y="1700808"/>
                          <a:ext cx="2840831" cy="18549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132"/>
            <p:cNvSpPr txBox="1"/>
            <p:nvPr/>
          </p:nvSpPr>
          <p:spPr>
            <a:xfrm>
              <a:off x="4552141" y="33680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C</a:t>
              </a:r>
              <a:endParaRPr lang="zh-CN" altLang="en-US" b="1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0" y="204159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</a:rPr>
              <a:t>BE-PLUS, to increase the editing scope &amp; precision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930987" y="6519655"/>
            <a:ext cx="42130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Jiang et al. 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Cell Res</a:t>
            </a:r>
            <a:r>
              <a:rPr lang="en-US" altLang="zh-CN" sz="1600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. </a:t>
            </a:r>
            <a:r>
              <a:rPr lang="en-US" altLang="zh-CN" sz="160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2018</a:t>
            </a: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, 28(8): 855-861.</a:t>
            </a:r>
          </a:p>
        </p:txBody>
      </p:sp>
    </p:spTree>
    <p:extLst>
      <p:ext uri="{BB962C8B-B14F-4D97-AF65-F5344CB8AC3E}">
        <p14:creationId xmlns:p14="http://schemas.microsoft.com/office/powerpoint/2010/main" val="32576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8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BE-PLUS enhances </a:t>
            </a:r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the fidelity </a:t>
            </a:r>
            <a:r>
              <a:rPr lang="en-US" altLang="zh-CN" sz="2800" b="1" dirty="0" smtClean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of C/T </a:t>
            </a:r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base editing</a:t>
            </a:r>
            <a:endParaRPr lang="zh-CN" alt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" y="1066800"/>
            <a:ext cx="8770906" cy="534966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30987" y="6519655"/>
            <a:ext cx="42130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Jiang et al. 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Cell Res</a:t>
            </a:r>
            <a:r>
              <a:rPr lang="en-US" altLang="zh-CN" sz="1600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. </a:t>
            </a:r>
            <a:r>
              <a:rPr lang="en-US" altLang="zh-CN" sz="160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2018</a:t>
            </a: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, 28(8): 855-861.</a:t>
            </a:r>
          </a:p>
        </p:txBody>
      </p:sp>
    </p:spTree>
    <p:extLst>
      <p:ext uri="{BB962C8B-B14F-4D97-AF65-F5344CB8AC3E}">
        <p14:creationId xmlns:p14="http://schemas.microsoft.com/office/powerpoint/2010/main" val="123364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3" name="Text Box 2"/>
          <p:cNvSpPr txBox="1">
            <a:spLocks noChangeArrowheads="1"/>
          </p:cNvSpPr>
          <p:nvPr/>
        </p:nvSpPr>
        <p:spPr bwMode="auto">
          <a:xfrm>
            <a:off x="7938" y="15398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800" b="1" dirty="0" smtClean="0">
                <a:latin typeface="Comic Sans MS" pitchFamily="66" charset="0"/>
                <a:ea typeface="宋体" charset="-122"/>
              </a:rPr>
              <a:t>First </a:t>
            </a:r>
            <a:r>
              <a:rPr lang="en-US" sz="2800" b="1" i="1" dirty="0" smtClean="0">
                <a:latin typeface="Comic Sans MS" pitchFamily="66" charset="0"/>
                <a:ea typeface="宋体" charset="-122"/>
              </a:rPr>
              <a:t>in vivo 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CRISPR</a:t>
            </a:r>
            <a:r>
              <a:rPr lang="en-US" sz="2800" b="1" i="1" dirty="0" smtClean="0">
                <a:latin typeface="Comic Sans MS" pitchFamily="66" charset="0"/>
                <a:ea typeface="宋体" charset="-122"/>
              </a:rPr>
              <a:t> 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genome editing in mice</a:t>
            </a:r>
            <a:endParaRPr lang="en-US" sz="2800" b="1" i="1" dirty="0">
              <a:latin typeface="Comic Sans MS" pitchFamily="66" charset="0"/>
              <a:ea typeface="宋体" charset="-122"/>
            </a:endParaRPr>
          </a:p>
        </p:txBody>
      </p:sp>
      <p:sp>
        <p:nvSpPr>
          <p:cNvPr id="668674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33475" y="1219200"/>
            <a:ext cx="7054850" cy="4775200"/>
            <a:chOff x="0" y="0"/>
            <a:chExt cx="4444" cy="3008"/>
          </a:xfrm>
        </p:grpSpPr>
        <p:sp>
          <p:nvSpPr>
            <p:cNvPr id="668677" name="TextBox 16"/>
            <p:cNvSpPr txBox="1">
              <a:spLocks noChangeArrowheads="1"/>
            </p:cNvSpPr>
            <p:nvPr/>
          </p:nvSpPr>
          <p:spPr bwMode="auto">
            <a:xfrm>
              <a:off x="7" y="1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1279525">
                <a:buFont typeface="Arial" charset="0"/>
                <a:buNone/>
              </a:pPr>
              <a:r>
                <a:rPr lang="en-US" b="1">
                  <a:latin typeface="Calibri" pitchFamily="34" charset="0"/>
                  <a:ea typeface="宋体" charset="-122"/>
                </a:rPr>
                <a:t>A</a:t>
              </a:r>
            </a:p>
          </p:txBody>
        </p:sp>
        <p:sp>
          <p:nvSpPr>
            <p:cNvPr id="668678" name="TextBox 16"/>
            <p:cNvSpPr txBox="1">
              <a:spLocks noChangeArrowheads="1"/>
            </p:cNvSpPr>
            <p:nvPr/>
          </p:nvSpPr>
          <p:spPr bwMode="auto">
            <a:xfrm>
              <a:off x="2244" y="0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1279525">
                <a:buFont typeface="Arial" charset="0"/>
                <a:buNone/>
              </a:pPr>
              <a:r>
                <a:rPr lang="en-US" b="1">
                  <a:latin typeface="Calibri" pitchFamily="34" charset="0"/>
                  <a:ea typeface="宋体" charset="-122"/>
                </a:rPr>
                <a:t>B</a:t>
              </a:r>
              <a:endParaRPr lang="zh-CN" altLang="en-US" b="1"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668679" name="TextBox 16"/>
            <p:cNvSpPr txBox="1">
              <a:spLocks noChangeArrowheads="1"/>
            </p:cNvSpPr>
            <p:nvPr/>
          </p:nvSpPr>
          <p:spPr bwMode="auto">
            <a:xfrm>
              <a:off x="0" y="1330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1279525">
                <a:buFont typeface="Arial" charset="0"/>
                <a:buNone/>
              </a:pPr>
              <a:r>
                <a:rPr lang="en-US" b="1">
                  <a:latin typeface="Calibri" pitchFamily="34" charset="0"/>
                  <a:ea typeface="宋体" charset="-122"/>
                </a:rPr>
                <a:t>C</a:t>
              </a:r>
              <a:endParaRPr lang="zh-CN" altLang="en-US" b="1">
                <a:latin typeface="Calibri" pitchFamily="34" charset="0"/>
                <a:ea typeface="宋体" charset="-122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38" y="1433"/>
              <a:ext cx="3505" cy="575"/>
              <a:chOff x="0" y="0"/>
              <a:chExt cx="5564188" cy="912761"/>
            </a:xfrm>
          </p:grpSpPr>
          <p:sp>
            <p:nvSpPr>
              <p:cNvPr id="668725" name="矩形 6"/>
              <p:cNvSpPr>
                <a:spLocks noChangeArrowheads="1"/>
              </p:cNvSpPr>
              <p:nvPr/>
            </p:nvSpPr>
            <p:spPr bwMode="auto">
              <a:xfrm>
                <a:off x="0" y="315861"/>
                <a:ext cx="5564188" cy="596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1279525">
                  <a:buFont typeface="Arial" charset="0"/>
                  <a:buNone/>
                </a:pPr>
                <a:r>
                  <a:rPr lang="en-US" sz="1100">
                    <a:latin typeface="Courier New" pitchFamily="49" charset="0"/>
                    <a:ea typeface="宋体" charset="-122"/>
                  </a:rPr>
                  <a:t>AGGCTACGTCCA</a:t>
                </a:r>
                <a:r>
                  <a:rPr lang="en-US" sz="1100">
                    <a:solidFill>
                      <a:srgbClr val="FF0000"/>
                    </a:solidFill>
                    <a:latin typeface="Courier New" pitchFamily="49" charset="0"/>
                    <a:ea typeface="宋体" charset="-122"/>
                  </a:rPr>
                  <a:t>GGAGCGCACCATCTTC:TTCA</a:t>
                </a:r>
                <a:r>
                  <a:rPr lang="en-US" sz="1100">
                    <a:latin typeface="Courier New" pitchFamily="49" charset="0"/>
                    <a:ea typeface="宋体" charset="-122"/>
                  </a:rPr>
                  <a:t>AGGACGACGGCAACTACAAGACC (WT)</a:t>
                </a:r>
              </a:p>
              <a:p>
                <a:pPr defTabSz="1279525">
                  <a:buFont typeface="Arial" charset="0"/>
                  <a:buNone/>
                </a:pPr>
                <a:r>
                  <a:rPr lang="en-US" sz="1100">
                    <a:latin typeface="Courier New" pitchFamily="49" charset="0"/>
                    <a:ea typeface="宋体" charset="-122"/>
                  </a:rPr>
                  <a:t>AGGCTACGTCCA</a:t>
                </a:r>
                <a:r>
                  <a:rPr lang="en-US" sz="1100">
                    <a:solidFill>
                      <a:srgbClr val="FF0000"/>
                    </a:solidFill>
                    <a:latin typeface="Courier New" pitchFamily="49" charset="0"/>
                    <a:ea typeface="宋体" charset="-122"/>
                  </a:rPr>
                  <a:t>GGAGCGCACCATCTTCtTTCA</a:t>
                </a:r>
                <a:r>
                  <a:rPr lang="en-US" sz="1100">
                    <a:latin typeface="Courier New" pitchFamily="49" charset="0"/>
                    <a:ea typeface="宋体" charset="-122"/>
                  </a:rPr>
                  <a:t>AGGACGACGGCAACTACAAGACC (+1bp) AGGCTACGTCCA</a:t>
                </a:r>
                <a:r>
                  <a:rPr lang="en-US" sz="1100">
                    <a:solidFill>
                      <a:srgbClr val="FF0000"/>
                    </a:solidFill>
                    <a:latin typeface="Courier New" pitchFamily="49" charset="0"/>
                    <a:ea typeface="宋体" charset="-122"/>
                  </a:rPr>
                  <a:t>GGAGCGCACCATCTTCtTTCA</a:t>
                </a:r>
                <a:r>
                  <a:rPr lang="en-US" sz="1100">
                    <a:latin typeface="Courier New" pitchFamily="49" charset="0"/>
                    <a:ea typeface="宋体" charset="-122"/>
                  </a:rPr>
                  <a:t>AGGACGACGGCAACTACAAGACC (+1bp) </a:t>
                </a:r>
                <a:endParaRPr lang="zh-CN" altLang="en-US" sz="1100">
                  <a:latin typeface="Calibri" pitchFamily="34" charset="0"/>
                  <a:ea typeface="宋体" charset="-122"/>
                </a:endParaRPr>
              </a:p>
            </p:txBody>
          </p:sp>
          <p:sp>
            <p:nvSpPr>
              <p:cNvPr id="668726" name="矩形 7"/>
              <p:cNvSpPr>
                <a:spLocks noChangeArrowheads="1"/>
              </p:cNvSpPr>
              <p:nvPr/>
            </p:nvSpPr>
            <p:spPr bwMode="auto">
              <a:xfrm>
                <a:off x="2867025" y="363516"/>
                <a:ext cx="252413" cy="492097"/>
              </a:xfrm>
              <a:prstGeom prst="rect">
                <a:avLst/>
              </a:prstGeom>
              <a:solidFill>
                <a:srgbClr val="7030A0">
                  <a:alpha val="49019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defTabSz="1279525">
                  <a:buFont typeface="Arial" charset="0"/>
                  <a:buNone/>
                </a:pPr>
                <a:endParaRPr lang="zh-CN" altLang="en-US" sz="2500">
                  <a:solidFill>
                    <a:srgbClr val="FFFFFF"/>
                  </a:solidFill>
                  <a:latin typeface="Calibri" pitchFamily="34" charset="0"/>
                  <a:ea typeface="宋体" charset="-122"/>
                </a:endParaRPr>
              </a:p>
            </p:txBody>
          </p:sp>
          <p:sp>
            <p:nvSpPr>
              <p:cNvPr id="668727" name="Line 68"/>
              <p:cNvSpPr>
                <a:spLocks noChangeShapeType="1"/>
              </p:cNvSpPr>
              <p:nvPr/>
            </p:nvSpPr>
            <p:spPr bwMode="auto">
              <a:xfrm>
                <a:off x="101600" y="276225"/>
                <a:ext cx="46815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728" name="Text Box 70"/>
              <p:cNvSpPr txBox="1">
                <a:spLocks noChangeArrowheads="1"/>
              </p:cNvSpPr>
              <p:nvPr/>
            </p:nvSpPr>
            <p:spPr bwMode="auto">
              <a:xfrm>
                <a:off x="4349750" y="0"/>
                <a:ext cx="647700" cy="2769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1279525">
                  <a:spcBef>
                    <a:spcPct val="50000"/>
                  </a:spcBef>
                  <a:buFont typeface="Arial" charset="0"/>
                  <a:buNone/>
                </a:pPr>
                <a:r>
                  <a:rPr lang="en-US" sz="1200" b="1">
                    <a:latin typeface="Calibri" pitchFamily="34" charset="0"/>
                    <a:ea typeface="宋体" charset="-122"/>
                  </a:rPr>
                  <a:t>n=48</a:t>
                </a:r>
              </a:p>
            </p:txBody>
          </p:sp>
        </p:grpSp>
        <p:sp>
          <p:nvSpPr>
            <p:cNvPr id="668681" name="TextBox 16"/>
            <p:cNvSpPr txBox="1">
              <a:spLocks noChangeArrowheads="1"/>
            </p:cNvSpPr>
            <p:nvPr/>
          </p:nvSpPr>
          <p:spPr bwMode="auto">
            <a:xfrm>
              <a:off x="4" y="2085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1279525">
                <a:buFont typeface="Arial" charset="0"/>
                <a:buNone/>
              </a:pPr>
              <a:r>
                <a:rPr lang="en-US" b="1">
                  <a:latin typeface="Calibri" pitchFamily="34" charset="0"/>
                  <a:ea typeface="宋体" charset="-122"/>
                </a:rPr>
                <a:t>D</a:t>
              </a:r>
              <a:endParaRPr lang="zh-CN" altLang="en-US" b="1">
                <a:latin typeface="Calibri" pitchFamily="34" charset="0"/>
                <a:ea typeface="宋体" charset="-122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2436" y="270"/>
              <a:ext cx="1527" cy="991"/>
              <a:chOff x="0" y="0"/>
              <a:chExt cx="2424134" cy="1573813"/>
            </a:xfrm>
          </p:grpSpPr>
          <p:pic>
            <p:nvPicPr>
              <p:cNvPr id="668716" name="Picture 3" descr="C:\Users\Bin\Desktop\20130221 1-5 pouf5 egfp pcr5 mm.tif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277813"/>
                <a:ext cx="2331343" cy="129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8717" name="Line 12"/>
              <p:cNvSpPr>
                <a:spLocks noChangeShapeType="1"/>
              </p:cNvSpPr>
              <p:nvPr/>
            </p:nvSpPr>
            <p:spPr bwMode="auto">
              <a:xfrm flipH="1">
                <a:off x="2352697" y="966792"/>
                <a:ext cx="71437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>
                <a:off x="85731" y="0"/>
                <a:ext cx="2281251" cy="276999"/>
                <a:chOff x="0" y="0"/>
                <a:chExt cx="2281251" cy="276999"/>
              </a:xfrm>
            </p:grpSpPr>
            <p:sp>
              <p:nvSpPr>
                <p:cNvPr id="668719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24923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1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  <p:sp>
              <p:nvSpPr>
                <p:cNvPr id="668720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398862" y="0"/>
                  <a:ext cx="24923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2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  <p:sp>
              <p:nvSpPr>
                <p:cNvPr id="668721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797724" y="0"/>
                  <a:ext cx="24923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3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  <p:sp>
              <p:nvSpPr>
                <p:cNvPr id="668722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1196586" y="0"/>
                  <a:ext cx="24923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4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  <p:sp>
              <p:nvSpPr>
                <p:cNvPr id="668723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1595449" y="0"/>
                  <a:ext cx="24923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5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  <p:sp>
              <p:nvSpPr>
                <p:cNvPr id="668724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1847863" y="0"/>
                  <a:ext cx="433388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Ng</a:t>
                  </a:r>
                  <a:endParaRPr lang="zh-CN" altLang="en-US" sz="1200" b="1">
                    <a:latin typeface="Calibri" pitchFamily="34" charset="0"/>
                    <a:ea typeface="宋体" charset="-122"/>
                  </a:endParaRPr>
                </a:p>
              </p:txBody>
            </p:sp>
          </p:grpSp>
        </p:grp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84" y="120"/>
              <a:ext cx="2073" cy="1141"/>
              <a:chOff x="0" y="0"/>
              <a:chExt cx="3291379" cy="1811938"/>
            </a:xfrm>
          </p:grpSpPr>
          <p:grpSp>
            <p:nvGrpSpPr>
              <p:cNvPr id="7" name="Group 25"/>
              <p:cNvGrpSpPr>
                <a:grpSpLocks/>
              </p:cNvGrpSpPr>
              <p:nvPr/>
            </p:nvGrpSpPr>
            <p:grpSpPr bwMode="auto">
              <a:xfrm>
                <a:off x="662477" y="515938"/>
                <a:ext cx="2628902" cy="1296000"/>
                <a:chOff x="0" y="0"/>
                <a:chExt cx="2628902" cy="1296000"/>
              </a:xfrm>
            </p:grpSpPr>
            <p:grpSp>
              <p:nvGrpSpPr>
                <p:cNvPr id="8" name="Group 26"/>
                <p:cNvGrpSpPr>
                  <a:grpSpLocks/>
                </p:cNvGrpSpPr>
                <p:nvPr/>
              </p:nvGrpSpPr>
              <p:grpSpPr bwMode="auto">
                <a:xfrm>
                  <a:off x="2557464" y="750892"/>
                  <a:ext cx="71438" cy="173038"/>
                  <a:chOff x="0" y="0"/>
                  <a:chExt cx="71438" cy="173038"/>
                </a:xfrm>
              </p:grpSpPr>
              <p:sp>
                <p:nvSpPr>
                  <p:cNvPr id="668714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0"/>
                    <a:ext cx="71438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8715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0" y="173038"/>
                    <a:ext cx="71438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 type="triangle" w="lg" len="lg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668713" name="Picture 2" descr="E:\Huang lab\Data\Cas9&amp;RNA\Manuscript\Cas9 Fig\Cas9 Gel\EGFP-A m.tif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2493818" cy="1296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9" name="Group 30"/>
              <p:cNvGrpSpPr>
                <a:grpSpLocks/>
              </p:cNvGrpSpPr>
              <p:nvPr/>
            </p:nvGrpSpPr>
            <p:grpSpPr bwMode="auto">
              <a:xfrm>
                <a:off x="0" y="0"/>
                <a:ext cx="758605" cy="511155"/>
                <a:chOff x="0" y="0"/>
                <a:chExt cx="758605" cy="511155"/>
              </a:xfrm>
            </p:grpSpPr>
            <p:sp>
              <p:nvSpPr>
                <p:cNvPr id="668710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12663" y="0"/>
                  <a:ext cx="545942" cy="2746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defTabSz="1279525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Cas9</a:t>
                  </a:r>
                </a:p>
              </p:txBody>
            </p:sp>
            <p:sp>
              <p:nvSpPr>
                <p:cNvPr id="66871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0" y="236528"/>
                  <a:ext cx="758605" cy="2746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defTabSz="1279525"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ChiRNA</a:t>
                  </a:r>
                </a:p>
              </p:txBody>
            </p:sp>
          </p:grpSp>
          <p:grpSp>
            <p:nvGrpSpPr>
              <p:cNvPr id="10" name="Group 33"/>
              <p:cNvGrpSpPr>
                <a:grpSpLocks/>
              </p:cNvGrpSpPr>
              <p:nvPr/>
            </p:nvGrpSpPr>
            <p:grpSpPr bwMode="auto">
              <a:xfrm>
                <a:off x="672003" y="0"/>
                <a:ext cx="2522535" cy="512742"/>
                <a:chOff x="0" y="0"/>
                <a:chExt cx="2522535" cy="512742"/>
              </a:xfrm>
            </p:grpSpPr>
            <p:sp>
              <p:nvSpPr>
                <p:cNvPr id="66869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36294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-</a:t>
                  </a:r>
                </a:p>
              </p:txBody>
            </p:sp>
            <p:sp>
              <p:nvSpPr>
                <p:cNvPr id="66869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254441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672588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-</a:t>
                  </a:r>
                </a:p>
              </p:txBody>
            </p:sp>
            <p:sp>
              <p:nvSpPr>
                <p:cNvPr id="66870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8147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3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2090735" y="0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4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36294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5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254441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672588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2090735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+</a:t>
                  </a:r>
                </a:p>
              </p:txBody>
            </p:sp>
            <p:sp>
              <p:nvSpPr>
                <p:cNvPr id="66870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0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-</a:t>
                  </a:r>
                </a:p>
              </p:txBody>
            </p:sp>
            <p:sp>
              <p:nvSpPr>
                <p:cNvPr id="6687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8147" y="235743"/>
                  <a:ext cx="431800" cy="276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defTabSz="1279525">
                    <a:spcBef>
                      <a:spcPct val="50000"/>
                    </a:spcBef>
                    <a:buFont typeface="Arial" charset="0"/>
                    <a:buNone/>
                  </a:pPr>
                  <a:r>
                    <a:rPr lang="en-US" sz="1200" b="1">
                      <a:latin typeface="Calibri" pitchFamily="34" charset="0"/>
                      <a:ea typeface="宋体" charset="-122"/>
                    </a:rPr>
                    <a:t>-</a:t>
                  </a:r>
                </a:p>
              </p:txBody>
            </p:sp>
          </p:grpSp>
        </p:grpSp>
        <p:sp>
          <p:nvSpPr>
            <p:cNvPr id="668684" name="矩形 6"/>
            <p:cNvSpPr>
              <a:spLocks noChangeArrowheads="1"/>
            </p:cNvSpPr>
            <p:nvPr/>
          </p:nvSpPr>
          <p:spPr bwMode="auto">
            <a:xfrm>
              <a:off x="138" y="2211"/>
              <a:ext cx="430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100">
                  <a:latin typeface="Courier New" pitchFamily="49" charset="0"/>
                  <a:ea typeface="宋体" charset="-122"/>
                </a:rPr>
                <a:t>AGGCTACGTCCA</a:t>
              </a:r>
              <a:r>
                <a:rPr lang="en-US" sz="1100">
                  <a:solidFill>
                    <a:srgbClr val="FF0000"/>
                  </a:solidFill>
                  <a:latin typeface="Courier New" pitchFamily="49" charset="0"/>
                  <a:ea typeface="宋体" charset="-122"/>
                </a:rPr>
                <a:t>GGAGCGCACCATCTTCTTCA</a:t>
              </a:r>
              <a:r>
                <a:rPr lang="en-US" sz="1100">
                  <a:latin typeface="Courier New" pitchFamily="49" charset="0"/>
                  <a:ea typeface="宋体" charset="-122"/>
                </a:rPr>
                <a:t>AGGACGAC...AGGGCATCGACTTCAAGGAGG (WT)</a:t>
              </a:r>
            </a:p>
            <a:p>
              <a:pPr>
                <a:buFont typeface="Arial" charset="0"/>
                <a:buNone/>
              </a:pPr>
              <a:r>
                <a:rPr lang="en-US" sz="1100">
                  <a:latin typeface="Courier New" pitchFamily="49" charset="0"/>
                  <a:ea typeface="宋体" charset="-122"/>
                </a:rPr>
                <a:t>AGGCTACG</a:t>
              </a:r>
              <a:r>
                <a:rPr lang="en-US" sz="1100">
                  <a:solidFill>
                    <a:srgbClr val="FF0000"/>
                  </a:solidFill>
                  <a:latin typeface="Courier New" pitchFamily="49" charset="0"/>
                  <a:ea typeface="宋体" charset="-122"/>
                </a:rPr>
                <a:t>::::::::::::::::::::::::::::::::::::::::::::</a:t>
              </a:r>
              <a:r>
                <a:rPr lang="en-US" sz="1100">
                  <a:latin typeface="Courier New" pitchFamily="49" charset="0"/>
                  <a:ea typeface="宋体" charset="-122"/>
                </a:rPr>
                <a:t>ACTTCAAGGAGG (-108bp)</a:t>
              </a:r>
              <a:endParaRPr lang="zh-CN" altLang="en-US" sz="1100">
                <a:latin typeface="Courier New" pitchFamily="49" charset="0"/>
                <a:ea typeface="宋体" charset="-122"/>
              </a:endParaRPr>
            </a:p>
          </p:txBody>
        </p:sp>
        <p:sp>
          <p:nvSpPr>
            <p:cNvPr id="668685" name="矩形 4"/>
            <p:cNvSpPr>
              <a:spLocks noChangeArrowheads="1"/>
            </p:cNvSpPr>
            <p:nvPr/>
          </p:nvSpPr>
          <p:spPr bwMode="auto">
            <a:xfrm>
              <a:off x="1894" y="2236"/>
              <a:ext cx="159" cy="113"/>
            </a:xfrm>
            <a:prstGeom prst="rect">
              <a:avLst/>
            </a:prstGeom>
            <a:solidFill>
              <a:srgbClr val="7030A0">
                <a:alpha val="4901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charset="0"/>
                <a:buNone/>
              </a:pPr>
              <a:endParaRPr lang="zh-CN" altLang="en-US">
                <a:solidFill>
                  <a:srgbClr val="FFFFFF"/>
                </a:solidFill>
                <a:latin typeface="Calibri" pitchFamily="34" charset="0"/>
                <a:ea typeface="宋体" charset="-122"/>
              </a:endParaRPr>
            </a:p>
          </p:txBody>
        </p:sp>
        <p:pic>
          <p:nvPicPr>
            <p:cNvPr id="668686" name="Picture 4" descr="C:\Users\Bin\Desktop\捕获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44" y="2470"/>
              <a:ext cx="2172" cy="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198" y="2462"/>
              <a:ext cx="1469" cy="546"/>
              <a:chOff x="0" y="0"/>
              <a:chExt cx="2332366" cy="867684"/>
            </a:xfrm>
          </p:grpSpPr>
          <p:cxnSp>
            <p:nvCxnSpPr>
              <p:cNvPr id="668692" name="直接连接符 7"/>
              <p:cNvCxnSpPr>
                <a:cxnSpLocks noChangeShapeType="1"/>
              </p:cNvCxnSpPr>
              <p:nvPr/>
            </p:nvCxnSpPr>
            <p:spPr bwMode="auto">
              <a:xfrm>
                <a:off x="1071714" y="854971"/>
                <a:ext cx="1260652" cy="15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8693" name="直接连接符 8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684309" cy="159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8694" name="直接连接符 10"/>
              <p:cNvCxnSpPr>
                <a:cxnSpLocks noChangeShapeType="1"/>
              </p:cNvCxnSpPr>
              <p:nvPr/>
            </p:nvCxnSpPr>
            <p:spPr bwMode="auto">
              <a:xfrm rot="16200000" flipH="1">
                <a:off x="443375" y="237757"/>
                <a:ext cx="864506" cy="39534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2" name="Group 53"/>
            <p:cNvGrpSpPr>
              <a:grpSpLocks/>
            </p:cNvGrpSpPr>
            <p:nvPr/>
          </p:nvGrpSpPr>
          <p:grpSpPr bwMode="auto">
            <a:xfrm>
              <a:off x="1757" y="2461"/>
              <a:ext cx="1837" cy="544"/>
              <a:chOff x="0" y="0"/>
              <a:chExt cx="2916259" cy="863952"/>
            </a:xfrm>
          </p:grpSpPr>
          <p:cxnSp>
            <p:nvCxnSpPr>
              <p:cNvPr id="668689" name="直接连接符 27"/>
              <p:cNvCxnSpPr>
                <a:cxnSpLocks noChangeShapeType="1"/>
              </p:cNvCxnSpPr>
              <p:nvPr/>
            </p:nvCxnSpPr>
            <p:spPr bwMode="auto">
              <a:xfrm>
                <a:off x="0" y="857599"/>
                <a:ext cx="1908189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8690" name="直接连接符 28"/>
              <p:cNvCxnSpPr>
                <a:cxnSpLocks noChangeShapeType="1"/>
              </p:cNvCxnSpPr>
              <p:nvPr/>
            </p:nvCxnSpPr>
            <p:spPr bwMode="auto">
              <a:xfrm rot="5400000">
                <a:off x="1724657" y="180353"/>
                <a:ext cx="863952" cy="50324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8691" name="直接连接符 30"/>
              <p:cNvCxnSpPr>
                <a:cxnSpLocks noChangeShapeType="1"/>
              </p:cNvCxnSpPr>
              <p:nvPr/>
            </p:nvCxnSpPr>
            <p:spPr bwMode="auto">
              <a:xfrm>
                <a:off x="1944701" y="1588"/>
                <a:ext cx="971557" cy="15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668676" name="Rectangle 59"/>
          <p:cNvSpPr>
            <a:spLocks noChangeArrowheads="1"/>
          </p:cNvSpPr>
          <p:nvPr/>
        </p:nvSpPr>
        <p:spPr bwMode="auto">
          <a:xfrm>
            <a:off x="4646613" y="6519863"/>
            <a:ext cx="44973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>
                <a:latin typeface="Comic Sans MS" pitchFamily="66" charset="0"/>
                <a:ea typeface="宋体" charset="-122"/>
              </a:rPr>
              <a:t>Shen B, et al. </a:t>
            </a:r>
            <a:r>
              <a:rPr lang="en-US" sz="1600" i="1">
                <a:latin typeface="Comic Sans MS" pitchFamily="66" charset="0"/>
                <a:ea typeface="宋体" charset="-122"/>
              </a:rPr>
              <a:t>Cell Res. </a:t>
            </a:r>
            <a:r>
              <a:rPr lang="en-US" sz="1600">
                <a:latin typeface="Comic Sans MS" pitchFamily="66" charset="0"/>
                <a:ea typeface="宋体" charset="-122"/>
              </a:rPr>
              <a:t>2013, 23(5): 720-723.</a:t>
            </a:r>
          </a:p>
        </p:txBody>
      </p:sp>
    </p:spTree>
    <p:extLst>
      <p:ext uri="{BB962C8B-B14F-4D97-AF65-F5344CB8AC3E}">
        <p14:creationId xmlns:p14="http://schemas.microsoft.com/office/powerpoint/2010/main" val="37866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7938" y="20739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</a:rPr>
              <a:t>BE3 mediates isogenic C/T gene editing </a:t>
            </a:r>
            <a:r>
              <a:rPr lang="en-US" altLang="zh-CN" sz="2800" b="1" i="1" dirty="0" smtClean="0">
                <a:latin typeface="Comic Sans MS" panose="030F0702030302020204" pitchFamily="66" charset="0"/>
              </a:rPr>
              <a:t>in vivo</a:t>
            </a:r>
            <a:endParaRPr lang="en-US" altLang="zh-CN" sz="2800" b="1" i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15054" y="1260044"/>
            <a:ext cx="6713892" cy="1787956"/>
            <a:chOff x="565769" y="1224416"/>
            <a:chExt cx="6713892" cy="1787956"/>
          </a:xfrm>
        </p:grpSpPr>
        <p:sp>
          <p:nvSpPr>
            <p:cNvPr id="12" name="椭圆 11"/>
            <p:cNvSpPr/>
            <p:nvPr/>
          </p:nvSpPr>
          <p:spPr>
            <a:xfrm>
              <a:off x="1004621" y="1346954"/>
              <a:ext cx="2280348" cy="1223252"/>
            </a:xfrm>
            <a:prstGeom prst="ellipse">
              <a:avLst/>
            </a:prstGeom>
            <a:solidFill>
              <a:srgbClr val="DDF4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428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55119" y="1805753"/>
              <a:ext cx="9793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nCas9</a:t>
              </a:r>
              <a:endParaRPr lang="zh-CN" altLang="en-US" sz="1200" b="1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341" y="2316643"/>
              <a:ext cx="2859425" cy="695729"/>
            </a:xfrm>
            <a:prstGeom prst="rect">
              <a:avLst/>
            </a:prstGeom>
          </p:spPr>
        </p:pic>
        <p:sp>
          <p:nvSpPr>
            <p:cNvPr id="42" name="椭圆 41"/>
            <p:cNvSpPr/>
            <p:nvPr/>
          </p:nvSpPr>
          <p:spPr>
            <a:xfrm>
              <a:off x="565769" y="1275076"/>
              <a:ext cx="848717" cy="4539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28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98234" y="1378951"/>
              <a:ext cx="7889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/>
                <a:t>APOBEC</a:t>
              </a:r>
              <a:endParaRPr lang="zh-CN" altLang="en-US" sz="10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0200" y="2471417"/>
              <a:ext cx="9793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sgRNA</a:t>
              </a:r>
              <a:endParaRPr lang="zh-CN" altLang="en-US" sz="1200" b="1" dirty="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45513" y="2172431"/>
              <a:ext cx="2417817" cy="176075"/>
              <a:chOff x="2375823" y="4879354"/>
              <a:chExt cx="2317823" cy="168792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2803698" y="5048146"/>
                <a:ext cx="1476000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 flipV="1">
                <a:off x="2635922" y="4885617"/>
                <a:ext cx="167778" cy="16252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2375823" y="4885617"/>
                <a:ext cx="260099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4434446" y="4879354"/>
                <a:ext cx="259200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rot="5400000" flipH="1" flipV="1">
                <a:off x="4273309" y="4881979"/>
                <a:ext cx="167778" cy="162529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 rot="10800000">
              <a:off x="943150" y="1574906"/>
              <a:ext cx="2417817" cy="176075"/>
              <a:chOff x="2375823" y="4879354"/>
              <a:chExt cx="2317823" cy="16879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803698" y="5048146"/>
                <a:ext cx="1476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2635922" y="4885617"/>
                <a:ext cx="167778" cy="16252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375823" y="4885617"/>
                <a:ext cx="260099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4434446" y="4879354"/>
                <a:ext cx="2592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5400000" flipH="1" flipV="1">
                <a:off x="4273309" y="4881979"/>
                <a:ext cx="167778" cy="16252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连接符 19"/>
            <p:cNvCxnSpPr/>
            <p:nvPr/>
          </p:nvCxnSpPr>
          <p:spPr>
            <a:xfrm flipV="1">
              <a:off x="3656593" y="1310675"/>
              <a:ext cx="1069412" cy="445282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695822" y="1224416"/>
              <a:ext cx="1903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</a:rPr>
                <a:t>C</a:t>
              </a:r>
              <a:r>
                <a:rPr lang="en-US" altLang="zh-CN" sz="1200" b="1" dirty="0" smtClean="0"/>
                <a:t>AG(</a:t>
              </a:r>
              <a:r>
                <a:rPr lang="en-US" altLang="zh-CN" sz="1200" b="1" dirty="0" err="1" smtClean="0">
                  <a:solidFill>
                    <a:srgbClr val="0070C0"/>
                  </a:solidFill>
                </a:rPr>
                <a:t>Gln</a:t>
              </a:r>
              <a:r>
                <a:rPr lang="en-US" altLang="zh-CN" sz="1200" b="1" dirty="0" smtClean="0"/>
                <a:t>)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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T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AG(</a:t>
              </a:r>
              <a:r>
                <a:rPr lang="en-US" altLang="zh-CN" sz="1200" b="1" dirty="0" smtClean="0">
                  <a:solidFill>
                    <a:srgbClr val="0070C0"/>
                  </a:solidFill>
                </a:rPr>
                <a:t>STOP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</a:t>
              </a:r>
              <a:endParaRPr lang="zh-CN" altLang="en-US" sz="1200" b="1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95822" y="1630652"/>
              <a:ext cx="1903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C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AA(</a:t>
              </a:r>
              <a:r>
                <a:rPr lang="en-US" altLang="zh-CN" sz="1200" b="1" dirty="0" err="1" smtClean="0">
                  <a:solidFill>
                    <a:srgbClr val="0070C0"/>
                  </a:solidFill>
                  <a:sym typeface="Wingdings" panose="05000000000000000000" pitchFamily="2" charset="2"/>
                </a:rPr>
                <a:t>Gln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)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T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AA(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STOP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</a:t>
              </a:r>
              <a:endParaRPr lang="zh-CN" altLang="en-US" sz="1200" b="1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695822" y="2036888"/>
              <a:ext cx="1903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C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GA(</a:t>
              </a:r>
              <a:r>
                <a:rPr lang="en-US" altLang="zh-CN" sz="1200" b="1" dirty="0" err="1" smtClean="0">
                  <a:solidFill>
                    <a:srgbClr val="0070C0"/>
                  </a:solidFill>
                  <a:sym typeface="Wingdings" panose="05000000000000000000" pitchFamily="2" charset="2"/>
                </a:rPr>
                <a:t>Arg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)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T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GA(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STOP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</a:t>
              </a:r>
              <a:endParaRPr lang="zh-CN" altLang="en-US" sz="1200" b="1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95822" y="2443124"/>
              <a:ext cx="2583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ym typeface="Wingdings" panose="05000000000000000000" pitchFamily="2" charset="2"/>
                </a:rPr>
                <a:t>T</a:t>
              </a:r>
              <a:r>
                <a:rPr lang="en-US" altLang="zh-CN" sz="1200" b="1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GG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(</a:t>
              </a:r>
              <a:r>
                <a:rPr lang="en-US" altLang="zh-CN" sz="1200" b="1" dirty="0" err="1" smtClean="0">
                  <a:solidFill>
                    <a:srgbClr val="0070C0"/>
                  </a:solidFill>
                  <a:sym typeface="Wingdings" panose="05000000000000000000" pitchFamily="2" charset="2"/>
                </a:rPr>
                <a:t>Trp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)TG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A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/T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A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G/T</a:t>
              </a:r>
              <a:r>
                <a:rPr lang="en-US" altLang="zh-CN" sz="1200" b="1" dirty="0" smtClean="0">
                  <a:solidFill>
                    <a:srgbClr val="00CC00"/>
                  </a:solidFill>
                  <a:sym typeface="Wingdings" panose="05000000000000000000" pitchFamily="2" charset="2"/>
                </a:rPr>
                <a:t>AA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(</a:t>
              </a:r>
              <a:r>
                <a:rPr lang="en-US" altLang="zh-CN" sz="1200" b="1" dirty="0">
                  <a:solidFill>
                    <a:srgbClr val="0070C0"/>
                  </a:solidFill>
                </a:rPr>
                <a:t>STOP</a:t>
              </a:r>
              <a:r>
                <a:rPr lang="en-US" altLang="zh-CN" sz="1200" b="1" dirty="0" smtClean="0">
                  <a:sym typeface="Wingdings" panose="05000000000000000000" pitchFamily="2" charset="2"/>
                </a:rPr>
                <a:t>)</a:t>
              </a:r>
              <a:endParaRPr lang="zh-CN" altLang="en-US" sz="1200" b="1" dirty="0"/>
            </a:p>
          </p:txBody>
        </p:sp>
        <p:sp>
          <p:nvSpPr>
            <p:cNvPr id="27" name="闪电形 26"/>
            <p:cNvSpPr/>
            <p:nvPr/>
          </p:nvSpPr>
          <p:spPr>
            <a:xfrm flipH="1">
              <a:off x="2695335" y="2150882"/>
              <a:ext cx="140226" cy="185307"/>
            </a:xfrm>
            <a:prstGeom prst="lightningBol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28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3144" y="1643742"/>
              <a:ext cx="4841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ym typeface="Wingdings" panose="05000000000000000000" pitchFamily="2" charset="2"/>
                </a:rPr>
                <a:t>5’</a:t>
              </a:r>
              <a:endParaRPr lang="zh-CN" altLang="en-US" sz="1000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3144" y="2050010"/>
              <a:ext cx="4988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ym typeface="Wingdings" panose="05000000000000000000" pitchFamily="2" charset="2"/>
                </a:rPr>
                <a:t>3’</a:t>
              </a:r>
              <a:endParaRPr lang="zh-CN" altLang="en-US" sz="1000" b="1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398596" y="1643742"/>
              <a:ext cx="5329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ym typeface="Wingdings" panose="05000000000000000000" pitchFamily="2" charset="2"/>
                </a:rPr>
                <a:t>3’</a:t>
              </a:r>
              <a:endParaRPr lang="zh-CN" altLang="en-US" sz="1000" b="1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98596" y="2050010"/>
              <a:ext cx="523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ym typeface="Wingdings" panose="05000000000000000000" pitchFamily="2" charset="2"/>
                </a:rPr>
                <a:t>5’</a:t>
              </a:r>
              <a:endParaRPr lang="zh-CN" altLang="en-US" sz="1000" b="1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430675" y="1545772"/>
              <a:ext cx="449731" cy="350420"/>
              <a:chOff x="1664755" y="1675153"/>
              <a:chExt cx="449731" cy="35042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718741" y="1675153"/>
                <a:ext cx="341758" cy="3504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664755" y="1742641"/>
                <a:ext cx="4497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00" b="1" dirty="0"/>
                  <a:t>UGI</a:t>
                </a:r>
                <a:endParaRPr lang="zh-CN" altLang="en-US" sz="800" b="1" dirty="0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H="1" flipV="1">
              <a:off x="3656593" y="2174546"/>
              <a:ext cx="1069412" cy="445282"/>
            </a:xfrm>
            <a:prstGeom prst="line">
              <a:avLst/>
            </a:prstGeom>
            <a:ln w="63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5" name="表格 44"/>
          <p:cNvGraphicFramePr>
            <a:graphicFrameLocks noGrp="1"/>
          </p:cNvGraphicFramePr>
          <p:nvPr>
            <p:extLst/>
          </p:nvPr>
        </p:nvGraphicFramePr>
        <p:xfrm>
          <a:off x="1031228" y="5029465"/>
          <a:ext cx="7426972" cy="14505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0267">
                  <a:extLst>
                    <a:ext uri="{9D8B030D-6E8A-4147-A177-3AD203B41FA5}">
                      <a16:colId xmlns:a16="http://schemas.microsoft.com/office/drawing/2014/main" xmlns="" val="107573037"/>
                    </a:ext>
                  </a:extLst>
                </a:gridCol>
                <a:gridCol w="1221748">
                  <a:extLst>
                    <a:ext uri="{9D8B030D-6E8A-4147-A177-3AD203B41FA5}">
                      <a16:colId xmlns:a16="http://schemas.microsoft.com/office/drawing/2014/main" xmlns="" val="395109284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23600695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320638281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4027860171"/>
                    </a:ext>
                  </a:extLst>
                </a:gridCol>
                <a:gridCol w="814655">
                  <a:extLst>
                    <a:ext uri="{9D8B030D-6E8A-4147-A177-3AD203B41FA5}">
                      <a16:colId xmlns:a16="http://schemas.microsoft.com/office/drawing/2014/main" xmlns="" val="1831555294"/>
                    </a:ext>
                  </a:extLst>
                </a:gridCol>
                <a:gridCol w="972892">
                  <a:extLst>
                    <a:ext uri="{9D8B030D-6E8A-4147-A177-3AD203B41FA5}">
                      <a16:colId xmlns:a16="http://schemas.microsoft.com/office/drawing/2014/main" xmlns="" val="3146244151"/>
                    </a:ext>
                  </a:extLst>
                </a:gridCol>
                <a:gridCol w="1114210">
                  <a:extLst>
                    <a:ext uri="{9D8B030D-6E8A-4147-A177-3AD203B41FA5}">
                      <a16:colId xmlns:a16="http://schemas.microsoft.com/office/drawing/2014/main" xmlns="" val="2656182670"/>
                    </a:ext>
                  </a:extLst>
                </a:gridCol>
              </a:tblGrid>
              <a:tr h="3737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</a:t>
                      </a:r>
                      <a:r>
                        <a:rPr lang="en-US" sz="10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examined embryos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two-cell stage embryos (%)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blastocysts (%)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Mutant </a:t>
                      </a:r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 (%)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8247622"/>
                  </a:ext>
                </a:extLst>
              </a:tr>
              <a:tr h="3501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mutants/total blastocysts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homozygotes/total mutants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824819"/>
                  </a:ext>
                </a:extLst>
              </a:tr>
              <a:tr h="175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VISTA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VSITA</a:t>
                      </a: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mRNA+BE3 mRNA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Microinjection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r>
                        <a:rPr lang="en-US" sz="1000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(90)</a:t>
                      </a:r>
                      <a:r>
                        <a:rPr lang="en-US" sz="1000" u="none" strike="noStrike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</a:t>
                      </a:r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(89)</a:t>
                      </a:r>
                      <a:r>
                        <a:rPr lang="en-US" sz="1000" u="none" strike="noStrike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(100)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6/16 (</a:t>
                      </a:r>
                      <a:r>
                        <a:rPr lang="en-US" altLang="zh-C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16298240"/>
                  </a:ext>
                </a:extLst>
              </a:tr>
              <a:tr h="175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CD160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i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CD160</a:t>
                      </a: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mRNA+BE3 mRNA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Microinjection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(85)</a:t>
                      </a:r>
                      <a:r>
                        <a:rPr lang="en-US" sz="1000" u="none" strike="noStrike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(71)</a:t>
                      </a:r>
                      <a:r>
                        <a:rPr lang="en-US" sz="1000" u="none" strike="noStrike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(75)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2/9 (22)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6415706"/>
                  </a:ext>
                </a:extLst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066800" y="3187965"/>
            <a:ext cx="6439584" cy="1429755"/>
            <a:chOff x="1181187" y="3182780"/>
            <a:chExt cx="6439584" cy="1429755"/>
          </a:xfrm>
        </p:grpSpPr>
        <p:grpSp>
          <p:nvGrpSpPr>
            <p:cNvPr id="46" name="组合 45"/>
            <p:cNvGrpSpPr/>
            <p:nvPr/>
          </p:nvGrpSpPr>
          <p:grpSpPr>
            <a:xfrm>
              <a:off x="1181187" y="3182780"/>
              <a:ext cx="6439584" cy="777945"/>
              <a:chOff x="6793724" y="5567922"/>
              <a:chExt cx="11448151" cy="1383011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793726" y="5911334"/>
                <a:ext cx="11448149" cy="1039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CAGCACCACGGAAGCCACCTGAAAGCCAACGCCAGCC</a:t>
                </a:r>
                <a:r>
                  <a:rPr lang="zh-CN" altLang="en-US" sz="800" b="1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ATGAC</a:t>
                </a:r>
                <a:r>
                  <a:rPr lang="zh-CN" altLang="en-US" sz="800" b="1" u="sng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zh-CN" sz="800" b="1" u="sng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zh-CN" altLang="en-US" sz="800" b="1" u="sng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AG</a:t>
                </a:r>
                <a:r>
                  <a:rPr lang="zh-CN" altLang="en-US" sz="800" b="1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CCCCAGAAGCAT</a:t>
                </a:r>
                <a:r>
                  <a:rPr lang="zh-CN" altLang="en-US" sz="8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GGG</a:t>
                </a:r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CTAGAGCTAGCTTCTGAC 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(WT)</a:t>
                </a:r>
              </a:p>
              <a:p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CAGCACCACGGAAGCCACCTGAAAGCCAACGCCAGCCATGA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en-US" altLang="zh-CN" sz="800" b="1" baseline="-25000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AGCCCCAGAAGCATGGGCTAGAGCTAGCTTCTGAC 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(14/16,6/14 homozygote)</a:t>
                </a:r>
              </a:p>
              <a:p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CAGCACCACGGAAGCCACCTGAAAGCCAACGCCAGCCATGA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en-US" altLang="zh-CN" sz="800" b="1" baseline="-25000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AGCCCCAGAAGCATGGGCTAGAGCTAGCTTCTGAC 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(1/16,0/1 homozygote)</a:t>
                </a:r>
              </a:p>
              <a:p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CAGCACCACGGAAGCCACCTGAAAGCCAACGCCAGCCATGA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en-US" altLang="zh-CN" sz="800" b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zh-CN" altLang="en-US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AGCCCCAGAAGCATGGGCTAGAGCTAGCTTCTGAC 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(1/16,0/1 homozygote)</a:t>
                </a:r>
              </a:p>
            </p:txBody>
          </p:sp>
          <p:sp>
            <p:nvSpPr>
              <p:cNvPr id="48" name="文本框 4"/>
              <p:cNvSpPr txBox="1"/>
              <p:nvPr/>
            </p:nvSpPr>
            <p:spPr>
              <a:xfrm>
                <a:off x="6793724" y="5567922"/>
                <a:ext cx="1678512" cy="43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VISTA </a:t>
                </a: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sp-1</a:t>
                </a:r>
                <a:endPara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181187" y="3962400"/>
              <a:ext cx="6359433" cy="650135"/>
              <a:chOff x="6793726" y="5576276"/>
              <a:chExt cx="11305658" cy="1155795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6793726" y="5911334"/>
                <a:ext cx="11305658" cy="820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AGCATCCCAGAAAGGAGGGCGACTGGA</a:t>
                </a:r>
                <a:r>
                  <a:rPr lang="en-US" altLang="zh-CN" sz="8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CCT</a:t>
                </a:r>
                <a:r>
                  <a:rPr lang="en-US" altLang="zh-CN" sz="800" b="1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CACCTGTACTTTG</a:t>
                </a:r>
                <a:r>
                  <a:rPr lang="en-US" altLang="zh-CN" sz="800" b="1" u="sng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TG</a:t>
                </a:r>
                <a:r>
                  <a:rPr lang="en-US" altLang="zh-CN" sz="800" b="1" u="sng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en-US" altLang="zh-CN" sz="800" b="1" u="sng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en-US" altLang="zh-CN" sz="800" b="1" u="sng" baseline="-250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  <a:r>
                  <a:rPr lang="en-US" altLang="zh-CN" sz="800" b="1" u="sng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CACA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AGAAAGACGAAGCTGAGGGGCTAATACT (WT)</a:t>
                </a:r>
              </a:p>
              <a:p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AGCATCCCAGAAAGGAGGGCGACTGGACCTCACCTGTACTTTGT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800" b="1" baseline="-25000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en-US" altLang="zh-CN" sz="800" b="1" baseline="-25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CACAAGAAAGACGAAGCTGAGGGGCTAATACT (3/12,2/3 homozygote)</a:t>
                </a:r>
              </a:p>
              <a:p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AGCATCCCAGAAAGGAGGGCGACTGGACCTCACCTGTACTTTGT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800" b="1" baseline="-25000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  <a:r>
                  <a:rPr lang="en-US" altLang="zh-CN" sz="800" b="1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altLang="zh-CN" sz="800" b="1" baseline="-25000" dirty="0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  <a:r>
                  <a:rPr lang="en-US" altLang="zh-CN" sz="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CACAAGAAAGACGAAGCTGAGGGGCTAATACT (2/12,0/2 homozygote)</a:t>
                </a:r>
              </a:p>
            </p:txBody>
          </p:sp>
          <p:sp>
            <p:nvSpPr>
              <p:cNvPr id="51" name="文本框 42"/>
              <p:cNvSpPr txBox="1"/>
              <p:nvPr/>
            </p:nvSpPr>
            <p:spPr>
              <a:xfrm>
                <a:off x="6793726" y="5576276"/>
                <a:ext cx="1899196" cy="43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CD160 </a:t>
                </a:r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sp-2</a:t>
                </a:r>
                <a:endPara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2586350" y="4724400"/>
            <a:ext cx="43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1 Summary of the microinjections</a:t>
            </a:r>
            <a:endParaRPr lang="en-US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32"/>
          <p:cNvSpPr txBox="1">
            <a:spLocks noChangeArrowheads="1"/>
          </p:cNvSpPr>
          <p:nvPr/>
        </p:nvSpPr>
        <p:spPr bwMode="auto">
          <a:xfrm>
            <a:off x="914400" y="1002280"/>
            <a:ext cx="312882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270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prstClr val="black"/>
                </a:solidFill>
              </a:rPr>
              <a:t>a</a:t>
            </a:r>
            <a:endParaRPr lang="zh-CN" altLang="en-US" sz="1800" b="1" dirty="0" smtClean="0">
              <a:solidFill>
                <a:prstClr val="black"/>
              </a:solidFill>
            </a:endParaRPr>
          </a:p>
        </p:txBody>
      </p:sp>
      <p:sp>
        <p:nvSpPr>
          <p:cNvPr id="54" name="TextBox 32"/>
          <p:cNvSpPr txBox="1">
            <a:spLocks noChangeArrowheads="1"/>
          </p:cNvSpPr>
          <p:nvPr/>
        </p:nvSpPr>
        <p:spPr bwMode="auto">
          <a:xfrm>
            <a:off x="914400" y="2861560"/>
            <a:ext cx="32570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4" rIns="91428" bIns="457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2703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smtClean="0">
                <a:solidFill>
                  <a:prstClr val="black"/>
                </a:solidFill>
              </a:rPr>
              <a:t>b</a:t>
            </a:r>
            <a:endParaRPr lang="zh-CN" altLang="en-US" sz="1800" b="1" dirty="0" smtClean="0">
              <a:solidFill>
                <a:prstClr val="black"/>
              </a:solidFill>
            </a:endParaRPr>
          </a:p>
        </p:txBody>
      </p:sp>
      <p:sp>
        <p:nvSpPr>
          <p:cNvPr id="55" name="Rectangle 5"/>
          <p:cNvSpPr>
            <a:spLocks noChangeArrowheads="1"/>
          </p:cNvSpPr>
          <p:nvPr/>
        </p:nvSpPr>
        <p:spPr bwMode="auto">
          <a:xfrm>
            <a:off x="6961991" y="6519446"/>
            <a:ext cx="21820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altLang="zh-CN" sz="1600" dirty="0" smtClean="0">
                <a:latin typeface="Comic Sans MS" pitchFamily="66" charset="0"/>
                <a:ea typeface="宋体" charset="-122"/>
              </a:rPr>
              <a:t>Manuscript accepted</a:t>
            </a:r>
            <a:endParaRPr lang="en-US" sz="1600" dirty="0">
              <a:latin typeface="Comic Sans MS" pitchFamily="66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69927"/>
            <a:ext cx="5486400" cy="5696633"/>
          </a:xfrm>
          <a:prstGeom prst="rect">
            <a:avLst/>
          </a:prstGeom>
        </p:spPr>
      </p:pic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961991" y="6519446"/>
            <a:ext cx="21820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altLang="zh-CN" sz="1600" dirty="0" smtClean="0">
                <a:latin typeface="Comic Sans MS" pitchFamily="66" charset="0"/>
                <a:ea typeface="宋体" charset="-122"/>
              </a:rPr>
              <a:t>Manuscript accepted</a:t>
            </a:r>
            <a:endParaRPr lang="en-US" sz="1600" dirty="0">
              <a:latin typeface="Comic Sans MS" pitchFamily="66" charset="0"/>
              <a:ea typeface="宋体" charset="-122"/>
            </a:endParaRPr>
          </a:p>
        </p:txBody>
      </p:sp>
      <p:sp>
        <p:nvSpPr>
          <p:cNvPr id="57" name="Text Box 2"/>
          <p:cNvSpPr txBox="1">
            <a:spLocks noChangeArrowheads="1"/>
          </p:cNvSpPr>
          <p:nvPr/>
        </p:nvSpPr>
        <p:spPr bwMode="auto">
          <a:xfrm>
            <a:off x="7938" y="20778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O</a:t>
            </a:r>
            <a:r>
              <a:rPr lang="en-US" altLang="zh-CN" sz="2800" b="1" dirty="0" smtClean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ff-target analysis </a:t>
            </a:r>
            <a:r>
              <a:rPr lang="en-US" altLang="zh-CN" sz="2800" b="1" dirty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by </a:t>
            </a:r>
            <a:r>
              <a:rPr lang="en-US" altLang="zh-CN" sz="2800" b="1" dirty="0" smtClean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deep sequencing</a:t>
            </a:r>
            <a:endParaRPr lang="zh-CN" altLang="zh-CN" sz="28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28413" y="966061"/>
            <a:ext cx="6287175" cy="5535942"/>
            <a:chOff x="1600185" y="966061"/>
            <a:chExt cx="6591975" cy="5891938"/>
          </a:xfrm>
        </p:grpSpPr>
        <p:sp>
          <p:nvSpPr>
            <p:cNvPr id="29" name="文本框 21"/>
            <p:cNvSpPr txBox="1">
              <a:spLocks noChangeArrowheads="1"/>
            </p:cNvSpPr>
            <p:nvPr/>
          </p:nvSpPr>
          <p:spPr bwMode="auto">
            <a:xfrm>
              <a:off x="1600185" y="966061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a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76498" y="1141490"/>
              <a:ext cx="295275" cy="1612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21"/>
            <p:cNvSpPr txBox="1">
              <a:spLocks noChangeArrowheads="1"/>
            </p:cNvSpPr>
            <p:nvPr/>
          </p:nvSpPr>
          <p:spPr bwMode="auto">
            <a:xfrm>
              <a:off x="1600185" y="5224046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e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sp>
          <p:nvSpPr>
            <p:cNvPr id="80" name="文本框 21"/>
            <p:cNvSpPr txBox="1">
              <a:spLocks noChangeArrowheads="1"/>
            </p:cNvSpPr>
            <p:nvPr/>
          </p:nvSpPr>
          <p:spPr bwMode="auto">
            <a:xfrm>
              <a:off x="4093073" y="966061"/>
              <a:ext cx="3097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b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299265" y="1120049"/>
              <a:ext cx="2646048" cy="2766151"/>
              <a:chOff x="4299265" y="1860644"/>
              <a:chExt cx="2646048" cy="2766151"/>
            </a:xfrm>
          </p:grpSpPr>
          <p:graphicFrame>
            <p:nvGraphicFramePr>
              <p:cNvPr id="81" name="对象 80"/>
              <p:cNvGraphicFramePr>
                <a:graphicFrameLocks/>
              </p:cNvGraphicFramePr>
              <p:nvPr>
                <p:extLst/>
              </p:nvPr>
            </p:nvGraphicFramePr>
            <p:xfrm>
              <a:off x="4425950" y="1860644"/>
              <a:ext cx="2519363" cy="1785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166" name="Prism 7" r:id="rId4" imgW="2411829" imgH="2381339" progId="Prism7.Document">
                      <p:embed/>
                    </p:oleObj>
                  </mc:Choice>
                  <mc:Fallback>
                    <p:oleObj name="Prism 7" r:id="rId4" imgW="2411829" imgH="2381339" progId="Prism7.Documen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425950" y="1860644"/>
                            <a:ext cx="2519363" cy="17859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" name="矩形 99"/>
              <p:cNvSpPr/>
              <p:nvPr/>
            </p:nvSpPr>
            <p:spPr>
              <a:xfrm>
                <a:off x="4524983" y="1869793"/>
                <a:ext cx="295275" cy="1612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 rot="10800000">
                <a:off x="4299265" y="2121333"/>
                <a:ext cx="338554" cy="135069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Editing efficiency(%)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4543668" y="1949967"/>
                <a:ext cx="3577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4601376" y="2632623"/>
                <a:ext cx="3000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4659085" y="3315279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4904762" y="3444946"/>
                <a:ext cx="1493675" cy="195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4839357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A3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5068822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A7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5690403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A6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5918993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A8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5298287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C5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6147584" y="3462385"/>
                <a:ext cx="385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A9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4953168" y="3708596"/>
                <a:ext cx="60084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5801602" y="3708596"/>
                <a:ext cx="60084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/>
              <p:cNvSpPr txBox="1"/>
              <p:nvPr/>
            </p:nvSpPr>
            <p:spPr>
              <a:xfrm rot="18812477">
                <a:off x="4557251" y="3989459"/>
                <a:ext cx="1028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sgAr-1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 rot="18812477">
                <a:off x="5408460" y="3989459"/>
                <a:ext cx="1028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sgHoxd13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文本框 21"/>
            <p:cNvSpPr txBox="1">
              <a:spLocks noChangeArrowheads="1"/>
            </p:cNvSpPr>
            <p:nvPr/>
          </p:nvSpPr>
          <p:spPr bwMode="auto">
            <a:xfrm>
              <a:off x="1600185" y="3328991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c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749425" y="3391441"/>
              <a:ext cx="3570208" cy="1851877"/>
              <a:chOff x="1749425" y="2729361"/>
              <a:chExt cx="3570208" cy="185187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1749425" y="2950004"/>
                <a:ext cx="35702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WT  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TTATCT</a:t>
                </a:r>
                <a:r>
                  <a:rPr lang="zh-CN" altLang="en-US" sz="1000" u="sng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AGC</a:t>
                </a:r>
                <a:r>
                  <a:rPr lang="zh-CN" altLang="en-US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CTCAATGAGCT</a:t>
                </a:r>
                <a:r>
                  <a:rPr lang="zh-CN" altLang="en-US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TGG </a:t>
                </a:r>
                <a:endParaRPr lang="en-US" altLang="zh-CN" sz="10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A011 TT</a:t>
                </a:r>
                <a:r>
                  <a:rPr lang="en-US" altLang="zh-CN" sz="1000" dirty="0" smtClean="0">
                    <a:solidFill>
                      <a:schemeClr val="accent1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TCT</a:t>
                </a:r>
                <a:r>
                  <a:rPr lang="en-US" altLang="zh-CN" sz="1000" dirty="0" smtClean="0">
                    <a:solidFill>
                      <a:schemeClr val="accent1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GCCTCAATGAGCT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TGG 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14/14 </a:t>
                </a:r>
                <a:r>
                  <a:rPr lang="en-US" altLang="zh-CN" sz="10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L681L,S683G)</a:t>
                </a:r>
                <a:endParaRPr lang="en-US" altLang="zh-CN" sz="10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086868" y="2729361"/>
                <a:ext cx="71542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sgAr-1</a:t>
                </a:r>
                <a:endParaRPr lang="zh-CN" altLang="en-US" sz="1100" b="1" dirty="0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749425" y="3547784"/>
                <a:ext cx="31470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WT 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 CCT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GAAATGATGGCAGAGA</a:t>
                </a:r>
                <a:r>
                  <a:rPr lang="en-US" altLang="zh-CN" sz="1000" u="sng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TCA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</a:t>
                </a:r>
              </a:p>
              <a:p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A054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CCT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GAAATGATGGCAGAGA</a:t>
                </a:r>
                <a:r>
                  <a:rPr lang="en-US" altLang="zh-CN" sz="1000" dirty="0" smtClean="0">
                    <a:solidFill>
                      <a:srgbClr val="00B0F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CAT 12/12 (I878T)</a:t>
                </a:r>
                <a:endParaRPr lang="en-US" altLang="zh-CN" sz="1000" dirty="0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086868" y="3327141"/>
                <a:ext cx="851505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sgAr-15</a:t>
                </a:r>
                <a:endParaRPr lang="zh-CN" altLang="en-US" sz="1100" b="1" dirty="0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749425" y="4181128"/>
                <a:ext cx="31470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WT   GTTT</a:t>
                </a:r>
                <a:r>
                  <a:rPr lang="en-US" altLang="zh-CN" sz="1000" u="sng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CAG</a:t>
                </a:r>
                <a:r>
                  <a:rPr lang="en-US" altLang="zh-CN" sz="10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AATCGAAGGGTGA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AGG</a:t>
                </a:r>
              </a:p>
              <a:p>
                <a:r>
                  <a:rPr lang="en-US" altLang="zh-CN" sz="1000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H029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0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GTTTC</a:t>
                </a:r>
                <a:r>
                  <a:rPr lang="en-US" altLang="zh-CN" sz="1000" dirty="0" smtClean="0">
                    <a:solidFill>
                      <a:srgbClr val="00B0F0"/>
                    </a:solidFill>
                    <a:latin typeface="Consolas" panose="020B0609020204030204" pitchFamily="49" charset="0"/>
                  </a:rPr>
                  <a:t>G</a:t>
                </a:r>
                <a:r>
                  <a:rPr lang="en-US" altLang="zh-CN" sz="1000" dirty="0" smtClean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GAATCGAAGGGTGA</a:t>
                </a:r>
                <a:r>
                  <a:rPr lang="en-US" altLang="zh-CN" sz="1000" dirty="0" smtClean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AGG </a:t>
                </a:r>
                <a:r>
                  <a:rPr lang="en-US" altLang="zh-CN" sz="1000" dirty="0" smtClean="0">
                    <a:latin typeface="Consolas" panose="020B0609020204030204" pitchFamily="49" charset="0"/>
                  </a:rPr>
                  <a:t>12/12 (Q321R)</a:t>
                </a: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086868" y="3924920"/>
                <a:ext cx="93573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100" b="1" dirty="0" smtClean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sgHoxd13</a:t>
                </a:r>
                <a:endParaRPr lang="zh-CN" altLang="en-US" sz="1100" b="1" dirty="0">
                  <a:solidFill>
                    <a:srgbClr val="FF0000"/>
                  </a:solidFill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文本框 21"/>
            <p:cNvSpPr txBox="1">
              <a:spLocks noChangeArrowheads="1"/>
            </p:cNvSpPr>
            <p:nvPr/>
          </p:nvSpPr>
          <p:spPr bwMode="auto">
            <a:xfrm>
              <a:off x="5329099" y="3395246"/>
              <a:ext cx="3097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d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sp>
          <p:nvSpPr>
            <p:cNvPr id="79" name="文本框 21"/>
            <p:cNvSpPr txBox="1">
              <a:spLocks noChangeArrowheads="1"/>
            </p:cNvSpPr>
            <p:nvPr/>
          </p:nvSpPr>
          <p:spPr bwMode="auto">
            <a:xfrm>
              <a:off x="5329099" y="5224046"/>
              <a:ext cx="2535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 smtClean="0">
                  <a:ea typeface="宋体" panose="02010600030101010101" pitchFamily="2" charset="-122"/>
                </a:rPr>
                <a:t>f</a:t>
              </a:r>
              <a:endParaRPr lang="zh-CN" altLang="en-US" sz="1600" b="1" dirty="0">
                <a:ea typeface="宋体" panose="02010600030101010101" pitchFamily="2" charset="-122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640" y="5506501"/>
              <a:ext cx="1013623" cy="13514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850" y="5506501"/>
              <a:ext cx="1012500" cy="135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25"/>
            <p:cNvSpPr txBox="1">
              <a:spLocks noChangeArrowheads="1"/>
            </p:cNvSpPr>
            <p:nvPr/>
          </p:nvSpPr>
          <p:spPr bwMode="auto">
            <a:xfrm>
              <a:off x="2210465" y="5312953"/>
              <a:ext cx="48326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800" b="1" dirty="0" smtClean="0">
                  <a:ea typeface="宋体" panose="02010600030101010101" pitchFamily="2" charset="-122"/>
                </a:rPr>
                <a:t>A021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597" y="5506501"/>
              <a:ext cx="1182859" cy="656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680"/>
            <a:stretch/>
          </p:blipFill>
          <p:spPr>
            <a:xfrm rot="5400000">
              <a:off x="4277603" y="5936148"/>
              <a:ext cx="660821" cy="11828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9" name="TextBox 25"/>
            <p:cNvSpPr txBox="1">
              <a:spLocks noChangeArrowheads="1"/>
            </p:cNvSpPr>
            <p:nvPr/>
          </p:nvSpPr>
          <p:spPr bwMode="auto">
            <a:xfrm>
              <a:off x="3160876" y="5312953"/>
              <a:ext cx="63915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800" b="1" dirty="0" err="1" smtClean="0">
                  <a:ea typeface="宋体" panose="02010600030101010101" pitchFamily="2" charset="-122"/>
                </a:rPr>
                <a:t>wt</a:t>
              </a:r>
              <a:r>
                <a:rPr lang="en-US" altLang="zh-CN" sz="800" b="1" dirty="0" smtClean="0">
                  <a:ea typeface="宋体" panose="02010600030101010101" pitchFamily="2" charset="-122"/>
                </a:rPr>
                <a:t> male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sp>
          <p:nvSpPr>
            <p:cNvPr id="63" name="TextBox 25"/>
            <p:cNvSpPr txBox="1">
              <a:spLocks noChangeArrowheads="1"/>
            </p:cNvSpPr>
            <p:nvPr/>
          </p:nvSpPr>
          <p:spPr bwMode="auto">
            <a:xfrm>
              <a:off x="4098136" y="5312953"/>
              <a:ext cx="4366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800" b="1" dirty="0" smtClean="0">
                  <a:ea typeface="宋体" panose="02010600030101010101" pitchFamily="2" charset="-122"/>
                </a:rPr>
                <a:t>A021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sp>
          <p:nvSpPr>
            <p:cNvPr id="64" name="TextBox 25"/>
            <p:cNvSpPr txBox="1">
              <a:spLocks noChangeArrowheads="1"/>
            </p:cNvSpPr>
            <p:nvPr/>
          </p:nvSpPr>
          <p:spPr bwMode="auto">
            <a:xfrm>
              <a:off x="4614419" y="5312953"/>
              <a:ext cx="63915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800" b="1" dirty="0" err="1" smtClean="0">
                  <a:ea typeface="宋体" panose="02010600030101010101" pitchFamily="2" charset="-122"/>
                </a:rPr>
                <a:t>wt</a:t>
              </a:r>
              <a:r>
                <a:rPr lang="en-US" altLang="zh-CN" sz="800" b="1" dirty="0" smtClean="0">
                  <a:ea typeface="宋体" panose="02010600030101010101" pitchFamily="2" charset="-122"/>
                </a:rPr>
                <a:t> male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8380534">
              <a:off x="2679939" y="6451503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81"/>
            <p:cNvSpPr/>
            <p:nvPr/>
          </p:nvSpPr>
          <p:spPr>
            <a:xfrm rot="18380534">
              <a:off x="2620545" y="6554034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等腰三角形 82"/>
            <p:cNvSpPr/>
            <p:nvPr/>
          </p:nvSpPr>
          <p:spPr>
            <a:xfrm rot="18380534">
              <a:off x="2535963" y="6689886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chemeClr val="accent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8380534">
              <a:off x="3644944" y="6464203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chemeClr val="accent5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/>
            <p:cNvSpPr/>
            <p:nvPr/>
          </p:nvSpPr>
          <p:spPr>
            <a:xfrm rot="18380534">
              <a:off x="4430236" y="5990033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/>
            <p:cNvSpPr/>
            <p:nvPr/>
          </p:nvSpPr>
          <p:spPr>
            <a:xfrm rot="18380534">
              <a:off x="5037821" y="5935322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635" y="5506501"/>
              <a:ext cx="1012500" cy="135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425" y="5506501"/>
              <a:ext cx="1012500" cy="135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9" name="等腰三角形 88"/>
            <p:cNvSpPr/>
            <p:nvPr/>
          </p:nvSpPr>
          <p:spPr>
            <a:xfrm rot="18380534">
              <a:off x="6363620" y="6377198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2998028">
              <a:off x="5768860" y="6318729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 rot="2998028">
              <a:off x="7035570" y="6396336"/>
              <a:ext cx="65485" cy="152171"/>
            </a:xfrm>
            <a:prstGeom prst="triangle">
              <a:avLst>
                <a:gd name="adj" fmla="val 51770"/>
              </a:avLst>
            </a:prstGeom>
            <a:solidFill>
              <a:srgbClr val="7030A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TextBox 25"/>
            <p:cNvSpPr txBox="1">
              <a:spLocks noChangeArrowheads="1"/>
            </p:cNvSpPr>
            <p:nvPr/>
          </p:nvSpPr>
          <p:spPr bwMode="auto">
            <a:xfrm>
              <a:off x="5745965" y="5317589"/>
              <a:ext cx="8112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800" b="1" dirty="0" smtClean="0">
                  <a:ea typeface="宋体" panose="02010600030101010101" pitchFamily="2" charset="-122"/>
                </a:rPr>
                <a:t>H029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sp>
          <p:nvSpPr>
            <p:cNvPr id="92" name="TextBox 25"/>
            <p:cNvSpPr txBox="1">
              <a:spLocks noChangeArrowheads="1"/>
            </p:cNvSpPr>
            <p:nvPr/>
          </p:nvSpPr>
          <p:spPr bwMode="auto">
            <a:xfrm>
              <a:off x="6758465" y="5317589"/>
              <a:ext cx="81120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800" b="1" dirty="0" smtClean="0">
                  <a:ea typeface="宋体" panose="02010600030101010101" pitchFamily="2" charset="-122"/>
                </a:rPr>
                <a:t>H020</a:t>
              </a:r>
              <a:endParaRPr lang="zh-CN" altLang="en-US" sz="300" b="1" dirty="0">
                <a:ea typeface="宋体" panose="02010600030101010101" pitchFamily="2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368169" y="3231315"/>
              <a:ext cx="2823991" cy="1991101"/>
              <a:chOff x="5368169" y="2698491"/>
              <a:chExt cx="2823991" cy="1991101"/>
            </a:xfrm>
          </p:grpSpPr>
          <p:graphicFrame>
            <p:nvGraphicFramePr>
              <p:cNvPr id="120" name="图表 119"/>
              <p:cNvGraphicFramePr>
                <a:graphicFrameLocks/>
              </p:cNvGraphicFramePr>
              <p:nvPr>
                <p:extLst/>
              </p:nvPr>
            </p:nvGraphicFramePr>
            <p:xfrm>
              <a:off x="5585184" y="3273134"/>
              <a:ext cx="1012114" cy="57038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grpSp>
            <p:nvGrpSpPr>
              <p:cNvPr id="26" name="组合 25"/>
              <p:cNvGrpSpPr/>
              <p:nvPr/>
            </p:nvGrpSpPr>
            <p:grpSpPr>
              <a:xfrm>
                <a:off x="5972069" y="2698491"/>
                <a:ext cx="1658320" cy="502416"/>
                <a:chOff x="6070281" y="2634865"/>
                <a:chExt cx="1658320" cy="502416"/>
              </a:xfrm>
            </p:grpSpPr>
            <p:sp>
              <p:nvSpPr>
                <p:cNvPr id="23" name="饼形 22"/>
                <p:cNvSpPr/>
                <p:nvPr/>
              </p:nvSpPr>
              <p:spPr>
                <a:xfrm rot="15350960">
                  <a:off x="6053685" y="2651461"/>
                  <a:ext cx="502416" cy="469223"/>
                </a:xfrm>
                <a:prstGeom prst="pie">
                  <a:avLst>
                    <a:gd name="adj1" fmla="val 13445033"/>
                    <a:gd name="adj2" fmla="val 16200000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饼形 170"/>
                <p:cNvSpPr/>
                <p:nvPr/>
              </p:nvSpPr>
              <p:spPr>
                <a:xfrm rot="15350960">
                  <a:off x="6846149" y="2651461"/>
                  <a:ext cx="502416" cy="469223"/>
                </a:xfrm>
                <a:prstGeom prst="pie">
                  <a:avLst>
                    <a:gd name="adj1" fmla="val 13445033"/>
                    <a:gd name="adj2" fmla="val 16200000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6973464" y="2862008"/>
                  <a:ext cx="755137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0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Adenine</a:t>
                  </a:r>
                  <a:endParaRPr lang="zh-CN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6195843" y="2862008"/>
                  <a:ext cx="755137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Guanine</a:t>
                  </a:r>
                  <a:endParaRPr lang="zh-CN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7623871" y="3400326"/>
                <a:ext cx="568289" cy="698790"/>
                <a:chOff x="8158467" y="3400326"/>
                <a:chExt cx="568289" cy="698790"/>
              </a:xfrm>
            </p:grpSpPr>
            <p:grpSp>
              <p:nvGrpSpPr>
                <p:cNvPr id="187" name="组合 186"/>
                <p:cNvGrpSpPr/>
                <p:nvPr/>
              </p:nvGrpSpPr>
              <p:grpSpPr>
                <a:xfrm rot="16200000">
                  <a:off x="8038530" y="3520263"/>
                  <a:ext cx="314847" cy="74973"/>
                  <a:chOff x="5852238" y="4100294"/>
                  <a:chExt cx="314847" cy="74973"/>
                </a:xfrm>
              </p:grpSpPr>
              <p:cxnSp>
                <p:nvCxnSpPr>
                  <p:cNvPr id="188" name="直接连接符 187"/>
                  <p:cNvCxnSpPr/>
                  <p:nvPr/>
                </p:nvCxnSpPr>
                <p:spPr>
                  <a:xfrm rot="16200000">
                    <a:off x="6010293" y="4013783"/>
                    <a:ext cx="0" cy="31358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直接连接符 188"/>
                  <p:cNvCxnSpPr/>
                  <p:nvPr/>
                </p:nvCxnSpPr>
                <p:spPr>
                  <a:xfrm flipV="1">
                    <a:off x="5852238" y="4100296"/>
                    <a:ext cx="0" cy="74971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 flipV="1">
                    <a:off x="6167085" y="4100294"/>
                    <a:ext cx="0" cy="74971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组合 190"/>
                <p:cNvGrpSpPr/>
                <p:nvPr/>
              </p:nvGrpSpPr>
              <p:grpSpPr>
                <a:xfrm rot="16200000">
                  <a:off x="8038530" y="3904206"/>
                  <a:ext cx="314847" cy="74973"/>
                  <a:chOff x="5852238" y="4100294"/>
                  <a:chExt cx="314847" cy="74973"/>
                </a:xfrm>
              </p:grpSpPr>
              <p:cxnSp>
                <p:nvCxnSpPr>
                  <p:cNvPr id="192" name="直接连接符 191"/>
                  <p:cNvCxnSpPr/>
                  <p:nvPr/>
                </p:nvCxnSpPr>
                <p:spPr>
                  <a:xfrm rot="16200000">
                    <a:off x="6010293" y="4013783"/>
                    <a:ext cx="0" cy="31358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 flipV="1">
                    <a:off x="5852238" y="4100296"/>
                    <a:ext cx="0" cy="74971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接连接符 193"/>
                  <p:cNvCxnSpPr/>
                  <p:nvPr/>
                </p:nvCxnSpPr>
                <p:spPr>
                  <a:xfrm flipV="1">
                    <a:off x="6167085" y="4100294"/>
                    <a:ext cx="0" cy="74971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5" name="矩形 194"/>
                <p:cNvSpPr/>
                <p:nvPr/>
              </p:nvSpPr>
              <p:spPr>
                <a:xfrm>
                  <a:off x="8158467" y="3416141"/>
                  <a:ext cx="568289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0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ABE</a:t>
                  </a:r>
                  <a:endParaRPr lang="zh-CN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矩形 195"/>
                <p:cNvSpPr/>
                <p:nvPr/>
              </p:nvSpPr>
              <p:spPr>
                <a:xfrm>
                  <a:off x="8158467" y="3791742"/>
                  <a:ext cx="568289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0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WT</a:t>
                  </a:r>
                  <a:endParaRPr lang="zh-CN" alt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aphicFrame>
            <p:nvGraphicFramePr>
              <p:cNvPr id="122" name="图表 121"/>
              <p:cNvGraphicFramePr>
                <a:graphicFrameLocks/>
              </p:cNvGraphicFramePr>
              <p:nvPr>
                <p:extLst/>
              </p:nvPr>
            </p:nvGraphicFramePr>
            <p:xfrm>
              <a:off x="5912615" y="3273134"/>
              <a:ext cx="1012715" cy="57132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graphicFrame>
            <p:nvGraphicFramePr>
              <p:cNvPr id="123" name="图表 122"/>
              <p:cNvGraphicFramePr>
                <a:graphicFrameLocks/>
              </p:cNvGraphicFramePr>
              <p:nvPr>
                <p:extLst/>
              </p:nvPr>
            </p:nvGraphicFramePr>
            <p:xfrm>
              <a:off x="5585184" y="3665008"/>
              <a:ext cx="1011600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4"/>
              </a:graphicData>
            </a:graphic>
          </p:graphicFrame>
          <p:graphicFrame>
            <p:nvGraphicFramePr>
              <p:cNvPr id="124" name="图表 123"/>
              <p:cNvGraphicFramePr>
                <a:graphicFrameLocks/>
              </p:cNvGraphicFramePr>
              <p:nvPr>
                <p:extLst/>
              </p:nvPr>
            </p:nvGraphicFramePr>
            <p:xfrm>
              <a:off x="5912615" y="3665008"/>
              <a:ext cx="1011600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5"/>
              </a:graphicData>
            </a:graphic>
          </p:graphicFrame>
          <p:sp>
            <p:nvSpPr>
              <p:cNvPr id="127" name="矩形 126"/>
              <p:cNvSpPr/>
              <p:nvPr/>
            </p:nvSpPr>
            <p:spPr>
              <a:xfrm>
                <a:off x="5924718" y="4053180"/>
                <a:ext cx="34582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A3</a:t>
                </a:r>
                <a:endParaRPr lang="zh-CN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6245501" y="4053180"/>
                <a:ext cx="34582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A7</a:t>
                </a:r>
                <a:endParaRPr lang="zh-CN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5924718" y="4209541"/>
                <a:ext cx="643826" cy="74971"/>
                <a:chOff x="5852238" y="4100296"/>
                <a:chExt cx="643826" cy="74971"/>
              </a:xfrm>
            </p:grpSpPr>
            <p:cxnSp>
              <p:nvCxnSpPr>
                <p:cNvPr id="9" name="直接连接符 8"/>
                <p:cNvCxnSpPr/>
                <p:nvPr/>
              </p:nvCxnSpPr>
              <p:spPr>
                <a:xfrm>
                  <a:off x="5853500" y="4170574"/>
                  <a:ext cx="64256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/>
                <p:nvPr/>
              </p:nvCxnSpPr>
              <p:spPr>
                <a:xfrm flipV="1">
                  <a:off x="5852238" y="4100296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/>
                <p:cNvCxnSpPr/>
                <p:nvPr/>
              </p:nvCxnSpPr>
              <p:spPr>
                <a:xfrm flipV="1">
                  <a:off x="6493724" y="4100296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矩形 149"/>
              <p:cNvSpPr/>
              <p:nvPr/>
            </p:nvSpPr>
            <p:spPr>
              <a:xfrm rot="18900000">
                <a:off x="5763842" y="4383727"/>
                <a:ext cx="64148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sgAr-1</a:t>
                </a:r>
                <a:endParaRPr lang="zh-CN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51" name="图表 150"/>
              <p:cNvGraphicFramePr>
                <a:graphicFrameLocks/>
              </p:cNvGraphicFramePr>
              <p:nvPr>
                <p:extLst/>
              </p:nvPr>
            </p:nvGraphicFramePr>
            <p:xfrm>
              <a:off x="6514339" y="3272058"/>
              <a:ext cx="846093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aphicFrame>
            <p:nvGraphicFramePr>
              <p:cNvPr id="152" name="图表 151"/>
              <p:cNvGraphicFramePr>
                <a:graphicFrameLocks/>
              </p:cNvGraphicFramePr>
              <p:nvPr>
                <p:extLst/>
              </p:nvPr>
            </p:nvGraphicFramePr>
            <p:xfrm>
              <a:off x="6924215" y="3272058"/>
              <a:ext cx="1011600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153" name="图表 152"/>
              <p:cNvGraphicFramePr>
                <a:graphicFrameLocks/>
              </p:cNvGraphicFramePr>
              <p:nvPr>
                <p:extLst/>
              </p:nvPr>
            </p:nvGraphicFramePr>
            <p:xfrm>
              <a:off x="6431585" y="3665008"/>
              <a:ext cx="1011600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graphicFrame>
            <p:nvGraphicFramePr>
              <p:cNvPr id="154" name="图表 153"/>
              <p:cNvGraphicFramePr>
                <a:graphicFrameLocks/>
              </p:cNvGraphicFramePr>
              <p:nvPr>
                <p:extLst/>
              </p:nvPr>
            </p:nvGraphicFramePr>
            <p:xfrm>
              <a:off x="6924215" y="3665008"/>
              <a:ext cx="1011600" cy="5724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sp>
            <p:nvSpPr>
              <p:cNvPr id="155" name="矩形 154"/>
              <p:cNvSpPr/>
              <p:nvPr/>
            </p:nvSpPr>
            <p:spPr>
              <a:xfrm>
                <a:off x="6765634" y="4053180"/>
                <a:ext cx="34582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A4</a:t>
                </a:r>
                <a:endParaRPr lang="zh-CN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7272050" y="4053180"/>
                <a:ext cx="345827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A6</a:t>
                </a:r>
                <a:endParaRPr lang="zh-CN" altLang="en-US" sz="11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1" name="组合 160"/>
              <p:cNvGrpSpPr/>
              <p:nvPr/>
            </p:nvGrpSpPr>
            <p:grpSpPr>
              <a:xfrm>
                <a:off x="6782511" y="4209541"/>
                <a:ext cx="314847" cy="74973"/>
                <a:chOff x="5852238" y="4100294"/>
                <a:chExt cx="314847" cy="74973"/>
              </a:xfrm>
            </p:grpSpPr>
            <p:cxnSp>
              <p:nvCxnSpPr>
                <p:cNvPr id="162" name="直接连接符 161"/>
                <p:cNvCxnSpPr/>
                <p:nvPr/>
              </p:nvCxnSpPr>
              <p:spPr>
                <a:xfrm rot="16200000">
                  <a:off x="6010293" y="4013783"/>
                  <a:ext cx="0" cy="31358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 flipV="1">
                  <a:off x="5852238" y="4100296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/>
                <p:cNvCxnSpPr/>
                <p:nvPr/>
              </p:nvCxnSpPr>
              <p:spPr>
                <a:xfrm flipV="1">
                  <a:off x="6167085" y="4100294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>
                <a:off x="7287306" y="4209541"/>
                <a:ext cx="314847" cy="74973"/>
                <a:chOff x="5852238" y="4100294"/>
                <a:chExt cx="314847" cy="74973"/>
              </a:xfrm>
            </p:grpSpPr>
            <p:cxnSp>
              <p:nvCxnSpPr>
                <p:cNvPr id="166" name="直接连接符 165"/>
                <p:cNvCxnSpPr/>
                <p:nvPr/>
              </p:nvCxnSpPr>
              <p:spPr>
                <a:xfrm rot="16200000">
                  <a:off x="6010293" y="4013783"/>
                  <a:ext cx="0" cy="31358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 flipV="1">
                  <a:off x="5852238" y="4100296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 flipV="1">
                  <a:off x="6167085" y="4100294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矩形 168"/>
              <p:cNvSpPr/>
              <p:nvPr/>
            </p:nvSpPr>
            <p:spPr>
              <a:xfrm rot="18900000">
                <a:off x="6405328" y="4401374"/>
                <a:ext cx="6913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sgAr-15</a:t>
                </a:r>
                <a:endParaRPr lang="zh-CN" altLang="en-US" sz="10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 rot="18900000">
                <a:off x="6928027" y="4443371"/>
                <a:ext cx="81018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sgHoxd13</a:t>
                </a:r>
                <a:endParaRPr lang="zh-CN" alt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7" name="组合 196"/>
              <p:cNvGrpSpPr/>
              <p:nvPr/>
            </p:nvGrpSpPr>
            <p:grpSpPr>
              <a:xfrm rot="5400000">
                <a:off x="5505798" y="3712233"/>
                <a:ext cx="698789" cy="74973"/>
                <a:chOff x="5852238" y="4100294"/>
                <a:chExt cx="314847" cy="74973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 rot="16200000">
                  <a:off x="6010293" y="4013783"/>
                  <a:ext cx="0" cy="31358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 flipV="1">
                  <a:off x="5852238" y="4100296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 flipV="1">
                  <a:off x="6167085" y="4100294"/>
                  <a:ext cx="0" cy="7497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矩形 200"/>
              <p:cNvSpPr/>
              <p:nvPr/>
            </p:nvSpPr>
            <p:spPr>
              <a:xfrm rot="16200000">
                <a:off x="5002727" y="3538402"/>
                <a:ext cx="116177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Deep</a:t>
                </a:r>
                <a:r>
                  <a:rPr lang="zh-CN" alt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sequencing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767028" y="1134336"/>
              <a:ext cx="1722297" cy="2460135"/>
              <a:chOff x="1767028" y="168275"/>
              <a:chExt cx="1722297" cy="2460135"/>
            </a:xfrm>
          </p:grpSpPr>
          <p:graphicFrame>
            <p:nvGraphicFramePr>
              <p:cNvPr id="32" name="对象 31"/>
              <p:cNvGraphicFramePr>
                <a:graphicFrameLocks/>
              </p:cNvGraphicFramePr>
              <p:nvPr>
                <p:extLst/>
              </p:nvPr>
            </p:nvGraphicFramePr>
            <p:xfrm>
              <a:off x="2066925" y="168275"/>
              <a:ext cx="1422400" cy="1779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167" name="Prism 7" r:id="rId20" imgW="2411829" imgH="2375576" progId="Prism7.Document">
                      <p:embed/>
                    </p:oleObj>
                  </mc:Choice>
                  <mc:Fallback>
                    <p:oleObj name="Prism 7" r:id="rId20" imgW="2411829" imgH="2375576" progId="Prism7.Document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2066925" y="168275"/>
                            <a:ext cx="1422400" cy="1779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文本框 33"/>
              <p:cNvSpPr txBox="1"/>
              <p:nvPr/>
            </p:nvSpPr>
            <p:spPr>
              <a:xfrm rot="10800000">
                <a:off x="1767028" y="426969"/>
                <a:ext cx="338554" cy="135069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Editing efficiency(%)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995183" y="255603"/>
                <a:ext cx="3577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052891" y="938259"/>
                <a:ext cx="30008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110600" y="1620915"/>
                <a:ext cx="24237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CN" sz="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zh-CN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304343" y="1756019"/>
                <a:ext cx="966159" cy="195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 rot="18812477">
                <a:off x="1733898" y="1991073"/>
                <a:ext cx="1028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sgAr-1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 rot="18812477">
                <a:off x="2012947" y="1991074"/>
                <a:ext cx="1028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sgAr-15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 rot="18812477">
                <a:off x="2291995" y="1991074"/>
                <a:ext cx="1028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sgHoxd13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6" name="Text Box 2"/>
          <p:cNvSpPr txBox="1">
            <a:spLocks noChangeArrowheads="1"/>
          </p:cNvSpPr>
          <p:nvPr/>
        </p:nvSpPr>
        <p:spPr bwMode="auto">
          <a:xfrm>
            <a:off x="7938" y="2387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</a:rPr>
              <a:t>ABE mediates efficient A/G base editing </a:t>
            </a:r>
            <a:r>
              <a:rPr lang="en-US" altLang="zh-CN" sz="2800" b="1" i="1" dirty="0" smtClean="0">
                <a:latin typeface="Comic Sans MS" panose="030F0702030302020204" pitchFamily="66" charset="0"/>
              </a:rPr>
              <a:t>in vivo</a:t>
            </a:r>
            <a:endParaRPr lang="zh-CN" altLang="zh-CN" sz="2800" i="1" dirty="0">
              <a:latin typeface="Comic Sans MS" panose="030F0702030302020204" pitchFamily="66" charset="0"/>
            </a:endParaRPr>
          </a:p>
        </p:txBody>
      </p:sp>
      <p:sp>
        <p:nvSpPr>
          <p:cNvPr id="126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Rectangle 5"/>
          <p:cNvSpPr>
            <a:spLocks noChangeArrowheads="1"/>
          </p:cNvSpPr>
          <p:nvPr/>
        </p:nvSpPr>
        <p:spPr bwMode="auto">
          <a:xfrm>
            <a:off x="4754658" y="6519446"/>
            <a:ext cx="4389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sz="1600" dirty="0" smtClean="0">
                <a:latin typeface="Comic Sans MS" pitchFamily="66" charset="0"/>
                <a:ea typeface="宋体" charset="-122"/>
              </a:rPr>
              <a:t>Liu 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Nature </a:t>
            </a:r>
            <a:r>
              <a:rPr lang="en-US" sz="1600" i="1" dirty="0" err="1" smtClean="0">
                <a:latin typeface="Comic Sans MS" pitchFamily="66" charset="0"/>
                <a:ea typeface="宋体" charset="-122"/>
              </a:rPr>
              <a:t>Commun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.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2018, </a:t>
            </a:r>
            <a:r>
              <a:rPr lang="en-US" altLang="zh-CN" sz="1600" dirty="0">
                <a:latin typeface="Comic Sans MS" pitchFamily="66" charset="0"/>
                <a:ea typeface="宋体" charset="-122"/>
              </a:rPr>
              <a:t>9(1</a:t>
            </a:r>
            <a:r>
              <a:rPr lang="en-US" altLang="zh-CN" sz="1600" dirty="0" smtClean="0">
                <a:latin typeface="Comic Sans MS" pitchFamily="66" charset="0"/>
                <a:ea typeface="宋体" charset="-122"/>
              </a:rPr>
              <a:t>): 2338</a:t>
            </a:r>
            <a:r>
              <a:rPr lang="en-US" altLang="zh-CN" sz="1600" dirty="0">
                <a:latin typeface="Comic Sans MS" panose="030F0702030302020204" pitchFamily="66" charset="0"/>
              </a:rPr>
              <a:t>. </a:t>
            </a:r>
            <a:endParaRPr lang="en-US" sz="1600" dirty="0">
              <a:latin typeface="Comic Sans MS" pitchFamily="66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21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Box 2"/>
          <p:cNvSpPr txBox="1">
            <a:spLocks noChangeArrowheads="1"/>
          </p:cNvSpPr>
          <p:nvPr/>
        </p:nvSpPr>
        <p:spPr bwMode="auto">
          <a:xfrm>
            <a:off x="7938" y="20778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  <a:ea typeface="Arial" pitchFamily="-65" charset="0"/>
                <a:cs typeface="Arial" pitchFamily="-65" charset="0"/>
              </a:rPr>
              <a:t>On-target and off-target analysis</a:t>
            </a:r>
            <a:endParaRPr lang="zh-CN" altLang="zh-CN" sz="2800" b="1" dirty="0">
              <a:latin typeface="Comic Sans MS" panose="030F0702030302020204" pitchFamily="66" charset="0"/>
            </a:endParaRPr>
          </a:p>
        </p:txBody>
      </p:sp>
      <p:sp>
        <p:nvSpPr>
          <p:cNvPr id="126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Rectangle 5"/>
          <p:cNvSpPr>
            <a:spLocks noChangeArrowheads="1"/>
          </p:cNvSpPr>
          <p:nvPr/>
        </p:nvSpPr>
        <p:spPr bwMode="auto">
          <a:xfrm>
            <a:off x="4754658" y="6519446"/>
            <a:ext cx="43893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sz="1600" dirty="0" smtClean="0">
                <a:latin typeface="Comic Sans MS" pitchFamily="66" charset="0"/>
                <a:ea typeface="宋体" charset="-122"/>
              </a:rPr>
              <a:t>Liu 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Nature </a:t>
            </a:r>
            <a:r>
              <a:rPr lang="en-US" sz="1600" i="1" dirty="0" err="1" smtClean="0">
                <a:latin typeface="Comic Sans MS" pitchFamily="66" charset="0"/>
                <a:ea typeface="宋体" charset="-122"/>
              </a:rPr>
              <a:t>Commun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.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2018, </a:t>
            </a:r>
            <a:r>
              <a:rPr lang="en-US" altLang="zh-CN" sz="1600" dirty="0">
                <a:latin typeface="Comic Sans MS" pitchFamily="66" charset="0"/>
                <a:ea typeface="宋体" charset="-122"/>
              </a:rPr>
              <a:t>9(1</a:t>
            </a:r>
            <a:r>
              <a:rPr lang="en-US" altLang="zh-CN" sz="1600" dirty="0" smtClean="0">
                <a:latin typeface="Comic Sans MS" pitchFamily="66" charset="0"/>
                <a:ea typeface="宋体" charset="-122"/>
              </a:rPr>
              <a:t>): 2338</a:t>
            </a:r>
            <a:r>
              <a:rPr lang="en-US" altLang="zh-CN" sz="1600" dirty="0">
                <a:latin typeface="Comic Sans MS" panose="030F0702030302020204" pitchFamily="66" charset="0"/>
              </a:rPr>
              <a:t>. </a:t>
            </a:r>
            <a:endParaRPr lang="en-US" sz="1600" dirty="0">
              <a:latin typeface="Comic Sans MS" pitchFamily="66" charset="0"/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1" y="1597956"/>
            <a:ext cx="7295158" cy="44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143189" y="3408287"/>
            <a:ext cx="65" cy="20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1349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143189" y="3408287"/>
            <a:ext cx="65" cy="20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zh-CN" sz="1349"/>
          </a:p>
        </p:txBody>
      </p:sp>
      <p:pic>
        <p:nvPicPr>
          <p:cNvPr id="2050" name="Picture 2" descr="https://d2ufo47lrtsv5s.cloudfront.net/content/sci/358/6370/1522/F4.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5" y="1828800"/>
            <a:ext cx="6537811" cy="41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19400" y="6519446"/>
            <a:ext cx="632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latin typeface="Comic Sans MS" panose="030F0702030302020204" pitchFamily="66" charset="0"/>
              </a:rPr>
              <a:t>http://vis.sciencemag.org/breakthrough2017/</a:t>
            </a: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0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 safe &amp; efficient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in vivo </a:t>
            </a:r>
            <a:r>
              <a:rPr lang="en-US" altLang="zh-CN" sz="28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genome editing approach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27365" y="1143000"/>
            <a:ext cx="648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BE: 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  <a:r>
              <a:rPr lang="en-US" altLang="zh-CN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inpoint gene editing</a:t>
            </a:r>
            <a:endParaRPr lang="zh-CN" alt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938" y="192156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latin typeface="Comic Sans MS" panose="030F0702030302020204" pitchFamily="66" charset="0"/>
              </a:rPr>
              <a:t>E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fficient &amp; pure </a:t>
            </a:r>
            <a:r>
              <a:rPr lang="en-US" altLang="zh-CN" sz="2800" b="1" i="1" dirty="0">
                <a:latin typeface="Comic Sans MS" panose="030F0702030302020204" pitchFamily="66" charset="0"/>
              </a:rPr>
              <a:t>in </a:t>
            </a:r>
            <a:r>
              <a:rPr lang="en-US" altLang="zh-CN" sz="2800" b="1" i="1" dirty="0" smtClean="0">
                <a:latin typeface="Comic Sans MS" panose="030F0702030302020204" pitchFamily="66" charset="0"/>
              </a:rPr>
              <a:t>vivo 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C/T conversion by BE</a:t>
            </a:r>
            <a:endParaRPr lang="en-US" altLang="zh-CN" sz="2800" b="1" i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47244" y="1295400"/>
            <a:ext cx="4407728" cy="1017404"/>
            <a:chOff x="-36512" y="1979548"/>
            <a:chExt cx="4407728" cy="1017404"/>
          </a:xfrm>
        </p:grpSpPr>
        <p:sp>
          <p:nvSpPr>
            <p:cNvPr id="58" name="五角星 57"/>
            <p:cNvSpPr/>
            <p:nvPr/>
          </p:nvSpPr>
          <p:spPr>
            <a:xfrm>
              <a:off x="1140824" y="2951233"/>
              <a:ext cx="46800" cy="45719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-36512" y="1979548"/>
              <a:ext cx="4407728" cy="895964"/>
              <a:chOff x="-36512" y="1979548"/>
              <a:chExt cx="4407728" cy="895964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351156" y="2236802"/>
                <a:ext cx="4020060" cy="638710"/>
                <a:chOff x="1620072" y="1475492"/>
                <a:chExt cx="4020060" cy="638710"/>
              </a:xfrm>
            </p:grpSpPr>
            <p:pic>
              <p:nvPicPr>
                <p:cNvPr id="6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620072" y="1475492"/>
                  <a:ext cx="3600000" cy="6387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TextBox 21"/>
                <p:cNvSpPr txBox="1"/>
                <p:nvPr/>
              </p:nvSpPr>
              <p:spPr>
                <a:xfrm>
                  <a:off x="5292080" y="1742619"/>
                  <a:ext cx="34805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#1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TextBox 64"/>
              <p:cNvSpPr txBox="1"/>
              <p:nvPr/>
            </p:nvSpPr>
            <p:spPr>
              <a:xfrm>
                <a:off x="-36512" y="1979548"/>
                <a:ext cx="396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47244" y="2699628"/>
            <a:ext cx="4500956" cy="729372"/>
            <a:chOff x="-36512" y="2843644"/>
            <a:chExt cx="4500956" cy="729372"/>
          </a:xfrm>
        </p:grpSpPr>
        <p:sp>
          <p:nvSpPr>
            <p:cNvPr id="65" name="矩形 64"/>
            <p:cNvSpPr/>
            <p:nvPr/>
          </p:nvSpPr>
          <p:spPr>
            <a:xfrm>
              <a:off x="215972" y="3172906"/>
              <a:ext cx="42484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GCGCCCCGGTGGCACTGCGGCTGGAGGTGGGGGTTAAAGC   (</a:t>
              </a:r>
              <a:r>
                <a:rPr lang="en-US" altLang="zh-CN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1/8</a:t>
              </a:r>
              <a:r>
                <a:rPr lang="en-US" altLang="zh-CN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GCGCCCCGGTGGCA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TGCGGCTGGAGGTGGGGGTTAAAGC   (</a:t>
              </a:r>
              <a:r>
                <a:rPr lang="en-US" altLang="zh-CN" sz="10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7/8</a:t>
              </a:r>
              <a:r>
                <a:rPr lang="en-US" altLang="zh-CN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zh-CN" altLang="zh-CN" sz="1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206740" y="3028890"/>
              <a:ext cx="42577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GCGCCCCGGT</a:t>
              </a:r>
              <a:r>
                <a:rPr lang="en-US" altLang="zh-CN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GGCACTGCGGCTGGAGGTGG</a:t>
              </a:r>
              <a:r>
                <a:rPr lang="en-US" altLang="zh-CN" sz="10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GGG</a:t>
              </a:r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TTAAAGC   (</a:t>
              </a:r>
              <a:r>
                <a:rPr lang="en-US" altLang="zh-CN" sz="10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wt</a:t>
              </a:r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altLang="zh-CN" sz="1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TextBox 65"/>
            <p:cNvSpPr txBox="1"/>
            <p:nvPr/>
          </p:nvSpPr>
          <p:spPr>
            <a:xfrm>
              <a:off x="-36512" y="2843644"/>
              <a:ext cx="396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343400" y="2720534"/>
            <a:ext cx="4684018" cy="708466"/>
            <a:chOff x="4386456" y="2843644"/>
            <a:chExt cx="4684018" cy="708466"/>
          </a:xfrm>
        </p:grpSpPr>
        <p:sp>
          <p:nvSpPr>
            <p:cNvPr id="69" name="矩形 68"/>
            <p:cNvSpPr/>
            <p:nvPr/>
          </p:nvSpPr>
          <p:spPr>
            <a:xfrm>
              <a:off x="4749264" y="3152000"/>
              <a:ext cx="43212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CCCCTTGGCAGTCATCTTAGTCATTACCTGAGGTGTTCGT   (</a:t>
              </a:r>
              <a:r>
                <a:rPr lang="en-US" altLang="zh-CN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1/8</a:t>
              </a:r>
              <a:r>
                <a:rPr lang="en-US" altLang="zh-CN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CCCCTTGGCAGT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AT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TTAGTCATTACCTGAGGTGTTCGT   (</a:t>
              </a:r>
              <a:r>
                <a:rPr lang="en-US" altLang="zh-CN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mt</a:t>
              </a:r>
              <a:r>
                <a:rPr lang="en-US" altLang="zh-CN" sz="1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, 7/8)</a:t>
              </a:r>
            </a:p>
          </p:txBody>
        </p:sp>
        <p:sp>
          <p:nvSpPr>
            <p:cNvPr id="70" name="TextBox 68"/>
            <p:cNvSpPr txBox="1"/>
            <p:nvPr/>
          </p:nvSpPr>
          <p:spPr>
            <a:xfrm>
              <a:off x="4386456" y="2843644"/>
              <a:ext cx="396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748336" y="2966755"/>
              <a:ext cx="378410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CCCCTTGGCA</a:t>
              </a:r>
              <a:r>
                <a:rPr lang="en-US" altLang="zh-CN" sz="10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GTCATCTTAGTCATTACCTG</a:t>
              </a:r>
              <a:r>
                <a:rPr lang="en-US" altLang="zh-CN" sz="10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AGG</a:t>
              </a:r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TGTTCGT   (</a:t>
              </a:r>
              <a:r>
                <a:rPr lang="en-US" altLang="zh-CN" sz="1000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wt</a:t>
              </a:r>
              <a:r>
                <a:rPr lang="en-US" altLang="zh-CN" sz="1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altLang="zh-CN" sz="1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343400" y="1367408"/>
            <a:ext cx="4576518" cy="890532"/>
            <a:chOff x="4371216" y="2051556"/>
            <a:chExt cx="4576518" cy="890532"/>
          </a:xfrm>
        </p:grpSpPr>
        <p:sp>
          <p:nvSpPr>
            <p:cNvPr id="82" name="五角星 81"/>
            <p:cNvSpPr/>
            <p:nvPr/>
          </p:nvSpPr>
          <p:spPr>
            <a:xfrm>
              <a:off x="5263505" y="2896369"/>
              <a:ext cx="46800" cy="45719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4371216" y="2051556"/>
              <a:ext cx="4576518" cy="698593"/>
              <a:chOff x="4371216" y="2051556"/>
              <a:chExt cx="4576518" cy="698593"/>
            </a:xfrm>
          </p:grpSpPr>
          <p:sp>
            <p:nvSpPr>
              <p:cNvPr id="86" name="TextBox 50"/>
              <p:cNvSpPr txBox="1"/>
              <p:nvPr/>
            </p:nvSpPr>
            <p:spPr>
              <a:xfrm>
                <a:off x="8487082" y="2503928"/>
                <a:ext cx="4606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#11</a:t>
                </a:r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67"/>
              <p:cNvSpPr txBox="1"/>
              <p:nvPr/>
            </p:nvSpPr>
            <p:spPr>
              <a:xfrm>
                <a:off x="4371216" y="2051556"/>
                <a:ext cx="396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096" y="2206113"/>
              <a:ext cx="3600000" cy="64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五角星 84"/>
            <p:cNvSpPr/>
            <p:nvPr/>
          </p:nvSpPr>
          <p:spPr>
            <a:xfrm>
              <a:off x="5802294" y="2886844"/>
              <a:ext cx="46800" cy="45719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1" name="表格 120"/>
          <p:cNvGraphicFramePr>
            <a:graphicFrameLocks noGrp="1"/>
          </p:cNvGraphicFramePr>
          <p:nvPr>
            <p:extLst/>
          </p:nvPr>
        </p:nvGraphicFramePr>
        <p:xfrm>
          <a:off x="533401" y="4425001"/>
          <a:ext cx="7967346" cy="1796539"/>
        </p:xfrm>
        <a:graphic>
          <a:graphicData uri="http://schemas.openxmlformats.org/drawingml/2006/table">
            <a:tbl>
              <a:tblPr firstRow="1" firstCol="1" bandRow="1"/>
              <a:tblGrid>
                <a:gridCol w="1531483"/>
                <a:gridCol w="1279719"/>
                <a:gridCol w="1279719"/>
                <a:gridCol w="1491492"/>
                <a:gridCol w="1181341"/>
                <a:gridCol w="1203592"/>
              </a:tblGrid>
              <a:tr h="7551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Injected mixture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Target </a:t>
                      </a:r>
                      <a:r>
                        <a:rPr lang="en-US" sz="1200" b="1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sites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No. of examined 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QdnvxmSTIX-Regular"/>
                          <a:cs typeface="Arial" panose="020B0604020202020204" pitchFamily="34" charset="0"/>
                        </a:rPr>
                        <a:t>tripronuclear zygotes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No. of mutants/total zygotes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1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Editing efficiency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0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Experiment 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mRNA+sgRNA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SITE 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7/8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87.5</a:t>
                      </a:r>
                      <a:r>
                        <a:rPr lang="en-US" alt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%</a:t>
                      </a:r>
                      <a:endParaRPr lang="en-US" altLang="en-US" sz="1200" b="0" kern="100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5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Experiment</a:t>
                      </a:r>
                      <a:r>
                        <a:rPr lang="en-US" sz="1200" b="0" kern="1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mRNA</a:t>
                      </a:r>
                      <a:r>
                        <a:rPr lang="en-US" altLang="zh-CN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+sgRNA</a:t>
                      </a:r>
                      <a:endParaRPr lang="en-US" sz="1200" b="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RNF2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7/8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87.5</a:t>
                      </a:r>
                      <a:r>
                        <a:rPr lang="en-US" alt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%</a:t>
                      </a:r>
                      <a:endParaRPr lang="en-US" altLang="en-US" sz="1200" b="0" kern="100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81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Experiment</a:t>
                      </a:r>
                      <a:r>
                        <a:rPr lang="en-US" sz="1200" b="0" kern="1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mRNA+sgRNA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SITE4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9/9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en-US" alt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%</a:t>
                      </a:r>
                      <a:endParaRPr lang="en-US" altLang="en-US" sz="1200" b="0" kern="100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000" b="0" kern="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RNF2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9/9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kern="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en-US" altLang="en-US" sz="1200" b="0" kern="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%</a:t>
                      </a:r>
                      <a:endParaRPr lang="en-US" altLang="en-US" sz="1200" b="0" kern="100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2" name="文本框 121"/>
          <p:cNvSpPr txBox="1"/>
          <p:nvPr/>
        </p:nvSpPr>
        <p:spPr>
          <a:xfrm>
            <a:off x="2358710" y="4038600"/>
            <a:ext cx="431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1 Summary of the microinjections</a:t>
            </a:r>
            <a:endParaRPr lang="en-US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ectangle 3"/>
          <p:cNvSpPr>
            <a:spLocks noChangeArrowheads="1"/>
          </p:cNvSpPr>
          <p:nvPr/>
        </p:nvSpPr>
        <p:spPr bwMode="auto">
          <a:xfrm>
            <a:off x="4426041" y="6516433"/>
            <a:ext cx="47179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 dirty="0" smtClean="0">
                <a:latin typeface="Comic Sans MS" pitchFamily="66" charset="0"/>
                <a:ea typeface="宋体" charset="-122"/>
              </a:rPr>
              <a:t>Li G,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Protein &amp; Cell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 2017</a:t>
            </a:r>
            <a:r>
              <a:rPr lang="en-US" sz="1600" dirty="0">
                <a:latin typeface="Comic Sans MS" pitchFamily="66" charset="0"/>
                <a:ea typeface="宋体" charset="-122"/>
              </a:rPr>
              <a:t>, </a:t>
            </a:r>
            <a:r>
              <a:rPr lang="en-US" altLang="zh-CN" sz="1600" dirty="0">
                <a:latin typeface="Comic Sans MS" pitchFamily="66" charset="0"/>
                <a:ea typeface="宋体" charset="-122"/>
              </a:rPr>
              <a:t>8(10): 776-779</a:t>
            </a:r>
            <a:r>
              <a:rPr lang="en-US" sz="1600" dirty="0">
                <a:latin typeface="Comic Sans MS" pitchFamily="66" charset="0"/>
                <a:ea typeface="宋体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845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2"/>
          <p:cNvSpPr>
            <a:spLocks noChangeShapeType="1"/>
          </p:cNvSpPr>
          <p:nvPr/>
        </p:nvSpPr>
        <p:spPr bwMode="auto">
          <a:xfrm flipV="1">
            <a:off x="173038" y="960437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938" y="2387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latin typeface="Comic Sans MS" panose="030F0702030302020204" pitchFamily="66" charset="0"/>
              </a:rPr>
              <a:t>W</a:t>
            </a:r>
            <a:r>
              <a:rPr lang="en-US" altLang="zh-CN" sz="2800" b="1" dirty="0" smtClean="0">
                <a:latin typeface="Comic Sans MS" panose="030F0702030302020204" pitchFamily="66" charset="0"/>
              </a:rPr>
              <a:t>ith very rare off-target</a:t>
            </a:r>
            <a:endParaRPr lang="en-US" altLang="zh-CN" sz="28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/>
          </p:nvPr>
        </p:nvGraphicFramePr>
        <p:xfrm>
          <a:off x="685800" y="1524000"/>
          <a:ext cx="5192320" cy="1149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218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  <a:gridCol w="202874"/>
              </a:tblGrid>
              <a:tr h="360991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</a:tr>
              <a:tr h="262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SITE4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</a:tr>
              <a:tr h="263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OTS3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</a:tr>
              <a:tr h="2630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OTS4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zh-CN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56" name="TextBox 61"/>
          <p:cNvSpPr txBox="1"/>
          <p:nvPr/>
        </p:nvSpPr>
        <p:spPr>
          <a:xfrm>
            <a:off x="198806" y="1143000"/>
            <a:ext cx="41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/>
          </p:nvPr>
        </p:nvGraphicFramePr>
        <p:xfrm>
          <a:off x="899592" y="4367808"/>
          <a:ext cx="7920882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150"/>
                <a:gridCol w="310243"/>
                <a:gridCol w="310243"/>
                <a:gridCol w="396602"/>
                <a:gridCol w="295851"/>
                <a:gridCol w="473365"/>
                <a:gridCol w="310243"/>
                <a:gridCol w="295851"/>
                <a:gridCol w="473365"/>
                <a:gridCol w="311844"/>
                <a:gridCol w="311844"/>
                <a:gridCol w="473365"/>
                <a:gridCol w="287857"/>
                <a:gridCol w="311844"/>
                <a:gridCol w="311844"/>
                <a:gridCol w="295851"/>
                <a:gridCol w="311844"/>
                <a:gridCol w="311844"/>
                <a:gridCol w="287857"/>
                <a:gridCol w="311844"/>
                <a:gridCol w="311844"/>
                <a:gridCol w="311844"/>
                <a:gridCol w="311844"/>
                <a:gridCol w="231599"/>
              </a:tblGrid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#2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0.01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#3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0.76</a:t>
                      </a:r>
                      <a:endParaRPr lang="zh-CN" sz="1000" kern="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0.67</a:t>
                      </a:r>
                      <a:endParaRPr lang="zh-CN" sz="1000" kern="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#18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0.18</a:t>
                      </a:r>
                      <a:endParaRPr lang="zh-CN" sz="1000" kern="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0.01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/>
          </p:nvPr>
        </p:nvGraphicFramePr>
        <p:xfrm>
          <a:off x="899592" y="5452200"/>
          <a:ext cx="7920006" cy="720000"/>
        </p:xfrm>
        <a:graphic>
          <a:graphicData uri="http://schemas.openxmlformats.org/drawingml/2006/table">
            <a:tbl>
              <a:tblPr firstRow="1" firstCol="1" bandRow="1"/>
              <a:tblGrid>
                <a:gridCol w="360629"/>
                <a:gridCol w="309420"/>
                <a:gridCol w="309420"/>
                <a:gridCol w="418906"/>
                <a:gridCol w="301486"/>
                <a:gridCol w="285618"/>
                <a:gridCol w="420494"/>
                <a:gridCol w="301486"/>
                <a:gridCol w="507765"/>
                <a:gridCol w="311008"/>
                <a:gridCol w="311008"/>
                <a:gridCol w="420494"/>
                <a:gridCol w="285618"/>
                <a:gridCol w="311008"/>
                <a:gridCol w="311008"/>
                <a:gridCol w="301486"/>
                <a:gridCol w="311008"/>
                <a:gridCol w="311008"/>
                <a:gridCol w="285618"/>
                <a:gridCol w="311008"/>
                <a:gridCol w="311008"/>
                <a:gridCol w="301486"/>
                <a:gridCol w="311008"/>
                <a:gridCol w="311008"/>
              </a:tblGrid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C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T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A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G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  <a:latin typeface="Arial"/>
                          <a:ea typeface="宋体"/>
                          <a:cs typeface="Times New Roman"/>
                        </a:rPr>
                        <a:t>#2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0.02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  <a:latin typeface="Arial"/>
                          <a:ea typeface="宋体"/>
                          <a:cs typeface="Times New Roman"/>
                        </a:rPr>
                        <a:t>#3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宋体"/>
                          <a:cs typeface="Times New Roman"/>
                        </a:rPr>
                        <a:t>0.36</a:t>
                      </a:r>
                      <a:endParaRPr lang="zh-CN" sz="1000" kern="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  <a:latin typeface="Arial"/>
                          <a:ea typeface="宋体"/>
                          <a:cs typeface="Times New Roman"/>
                        </a:rPr>
                        <a:t>#18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0.01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0.00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Arial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0" name="TextBox 5"/>
          <p:cNvSpPr txBox="1"/>
          <p:nvPr/>
        </p:nvSpPr>
        <p:spPr>
          <a:xfrm>
            <a:off x="251520" y="4138300"/>
            <a:ext cx="3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6"/>
          <p:cNvSpPr txBox="1"/>
          <p:nvPr/>
        </p:nvSpPr>
        <p:spPr>
          <a:xfrm>
            <a:off x="251520" y="5155704"/>
            <a:ext cx="3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7"/>
          <p:cNvSpPr txBox="1"/>
          <p:nvPr/>
        </p:nvSpPr>
        <p:spPr>
          <a:xfrm>
            <a:off x="453240" y="4337611"/>
            <a:ext cx="8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Off-target-3</a:t>
            </a:r>
            <a:endParaRPr lang="zh-CN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8"/>
          <p:cNvSpPr txBox="1"/>
          <p:nvPr/>
        </p:nvSpPr>
        <p:spPr>
          <a:xfrm>
            <a:off x="453240" y="5421923"/>
            <a:ext cx="8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Off-target-4</a:t>
            </a:r>
            <a:endParaRPr lang="zh-CN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17"/>
          <p:cNvSpPr txBox="1"/>
          <p:nvPr/>
        </p:nvSpPr>
        <p:spPr>
          <a:xfrm>
            <a:off x="4634899" y="2971800"/>
            <a:ext cx="3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4880052" y="3043808"/>
            <a:ext cx="8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Off-target-4</a:t>
            </a:r>
            <a:endParaRPr lang="zh-CN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6947" y="3321800"/>
            <a:ext cx="3600401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五角星 87"/>
          <p:cNvSpPr/>
          <p:nvPr/>
        </p:nvSpPr>
        <p:spPr>
          <a:xfrm>
            <a:off x="6037742" y="3838544"/>
            <a:ext cx="46800" cy="4571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12"/>
          <p:cNvSpPr txBox="1"/>
          <p:nvPr/>
        </p:nvSpPr>
        <p:spPr>
          <a:xfrm>
            <a:off x="223742" y="2971800"/>
            <a:ext cx="36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444131" y="3043808"/>
            <a:ext cx="87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Off-target-3</a:t>
            </a:r>
            <a:endParaRPr lang="zh-CN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379" y="3321800"/>
            <a:ext cx="3600404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五角星 49"/>
          <p:cNvSpPr/>
          <p:nvPr/>
        </p:nvSpPr>
        <p:spPr>
          <a:xfrm>
            <a:off x="1639138" y="3842758"/>
            <a:ext cx="46800" cy="4571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五角星 50"/>
          <p:cNvSpPr/>
          <p:nvPr/>
        </p:nvSpPr>
        <p:spPr>
          <a:xfrm>
            <a:off x="2177927" y="3842758"/>
            <a:ext cx="46800" cy="4571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4426041" y="6516433"/>
            <a:ext cx="47179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 dirty="0" smtClean="0">
                <a:latin typeface="Comic Sans MS" pitchFamily="66" charset="0"/>
                <a:ea typeface="宋体" charset="-122"/>
              </a:rPr>
              <a:t>Li G,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et al. </a:t>
            </a:r>
            <a:r>
              <a:rPr lang="en-US" sz="1600" i="1" dirty="0" smtClean="0">
                <a:latin typeface="Comic Sans MS" pitchFamily="66" charset="0"/>
                <a:ea typeface="宋体" charset="-122"/>
              </a:rPr>
              <a:t>Protein &amp; Cell</a:t>
            </a:r>
            <a:r>
              <a:rPr lang="en-US" sz="1600" dirty="0" smtClean="0">
                <a:latin typeface="Comic Sans MS" pitchFamily="66" charset="0"/>
                <a:ea typeface="宋体" charset="-122"/>
              </a:rPr>
              <a:t> 2017</a:t>
            </a:r>
            <a:r>
              <a:rPr lang="en-US" sz="1600" dirty="0">
                <a:latin typeface="Comic Sans MS" pitchFamily="66" charset="0"/>
                <a:ea typeface="宋体" charset="-122"/>
              </a:rPr>
              <a:t>, </a:t>
            </a:r>
            <a:r>
              <a:rPr lang="en-US" altLang="zh-CN" sz="1600" dirty="0">
                <a:latin typeface="Comic Sans MS" pitchFamily="66" charset="0"/>
                <a:ea typeface="宋体" charset="-122"/>
              </a:rPr>
              <a:t>8(10): 776-779</a:t>
            </a:r>
            <a:r>
              <a:rPr lang="en-US" sz="1600" i="1" dirty="0">
                <a:latin typeface="Comic Sans MS" pitchFamily="66" charset="0"/>
                <a:ea typeface="宋体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1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 flipV="1">
            <a:off x="173038" y="960438"/>
            <a:ext cx="8869362" cy="111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9968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57275"/>
            <a:ext cx="86868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4" name="Rectangle 5"/>
          <p:cNvSpPr>
            <a:spLocks noChangeArrowheads="1"/>
          </p:cNvSpPr>
          <p:nvPr/>
        </p:nvSpPr>
        <p:spPr bwMode="auto">
          <a:xfrm>
            <a:off x="6599238" y="6519863"/>
            <a:ext cx="2544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Manuscript under review</a:t>
            </a:r>
          </a:p>
        </p:txBody>
      </p:sp>
      <p:sp>
        <p:nvSpPr>
          <p:cNvPr id="199685" name="Text Box 2"/>
          <p:cNvSpPr txBox="1">
            <a:spLocks noChangeArrowheads="1"/>
          </p:cNvSpPr>
          <p:nvPr/>
        </p:nvSpPr>
        <p:spPr bwMode="auto">
          <a:xfrm>
            <a:off x="7938" y="2387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mic Sans MS" panose="030F0702030302020204" pitchFamily="66" charset="0"/>
                <a:ea typeface="宋体" panose="02010600030101010101" pitchFamily="2" charset="-122"/>
              </a:rPr>
              <a:t>Efficient &amp; </a:t>
            </a:r>
            <a:r>
              <a:rPr lang="en-US" altLang="zh-CN" sz="2800" b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pure </a:t>
            </a:r>
            <a:r>
              <a:rPr lang="en-US" altLang="zh-CN" sz="2800" b="1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in vivo </a:t>
            </a:r>
            <a:r>
              <a:rPr lang="en-US" altLang="zh-CN" sz="2800" b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A/G conversion by ABE</a:t>
            </a:r>
            <a:endParaRPr lang="en-US" altLang="zh-CN" sz="2800" b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3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Line 2"/>
          <p:cNvSpPr>
            <a:spLocks noChangeShapeType="1"/>
          </p:cNvSpPr>
          <p:nvPr/>
        </p:nvSpPr>
        <p:spPr bwMode="auto">
          <a:xfrm flipV="1">
            <a:off x="173038" y="960438"/>
            <a:ext cx="8869362" cy="111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173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004888"/>
            <a:ext cx="5076825" cy="5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2" name="矩形 6"/>
          <p:cNvSpPr>
            <a:spLocks noChangeArrowheads="1"/>
          </p:cNvSpPr>
          <p:nvPr/>
        </p:nvSpPr>
        <p:spPr bwMode="auto">
          <a:xfrm>
            <a:off x="0" y="225425"/>
            <a:ext cx="914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mic Sans MS" panose="030F0702030302020204" pitchFamily="66" charset="0"/>
                <a:ea typeface="宋体" panose="02010600030101010101" pitchFamily="2" charset="-122"/>
              </a:rPr>
              <a:t>No off-target was detected</a:t>
            </a:r>
            <a:endParaRPr lang="zh-CN" altLang="en-US" sz="28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6599238" y="6519863"/>
            <a:ext cx="2544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Manuscript under review</a:t>
            </a:r>
          </a:p>
        </p:txBody>
      </p:sp>
    </p:spTree>
    <p:extLst>
      <p:ext uri="{BB962C8B-B14F-4D97-AF65-F5344CB8AC3E}">
        <p14:creationId xmlns:p14="http://schemas.microsoft.com/office/powerpoint/2010/main" val="40215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Line 2"/>
          <p:cNvSpPr>
            <a:spLocks noChangeShapeType="1"/>
          </p:cNvSpPr>
          <p:nvPr/>
        </p:nvSpPr>
        <p:spPr bwMode="auto">
          <a:xfrm flipV="1">
            <a:off x="173038" y="960438"/>
            <a:ext cx="8869362" cy="111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7635" name="组合 1"/>
          <p:cNvGrpSpPr>
            <a:grpSpLocks/>
          </p:cNvGrpSpPr>
          <p:nvPr/>
        </p:nvGrpSpPr>
        <p:grpSpPr bwMode="auto">
          <a:xfrm>
            <a:off x="1420813" y="1422400"/>
            <a:ext cx="6302375" cy="4597400"/>
            <a:chOff x="1093912" y="1116841"/>
            <a:chExt cx="6302288" cy="4598159"/>
          </a:xfrm>
        </p:grpSpPr>
        <p:sp>
          <p:nvSpPr>
            <p:cNvPr id="197638" name="TextBox 61"/>
            <p:cNvSpPr txBox="1">
              <a:spLocks noChangeArrowheads="1"/>
            </p:cNvSpPr>
            <p:nvPr/>
          </p:nvSpPr>
          <p:spPr bwMode="auto">
            <a:xfrm>
              <a:off x="1093912" y="1116841"/>
              <a:ext cx="4107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a</a:t>
              </a:r>
              <a:endParaRPr lang="zh-CN" altLang="en-US" sz="1800" b="1">
                <a:ea typeface="宋体" panose="02010600030101010101" pitchFamily="2" charset="-122"/>
              </a:endParaRPr>
            </a:p>
          </p:txBody>
        </p:sp>
        <p:sp>
          <p:nvSpPr>
            <p:cNvPr id="197639" name="TextBox 12"/>
            <p:cNvSpPr txBox="1">
              <a:spLocks noChangeArrowheads="1"/>
            </p:cNvSpPr>
            <p:nvPr/>
          </p:nvSpPr>
          <p:spPr bwMode="auto">
            <a:xfrm>
              <a:off x="1093912" y="3663657"/>
              <a:ext cx="360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b</a:t>
              </a:r>
              <a:endParaRPr lang="zh-CN" altLang="en-US" sz="1800" b="1">
                <a:ea typeface="宋体" panose="02010600030101010101" pitchFamily="2" charset="-122"/>
              </a:endParaRPr>
            </a:p>
          </p:txBody>
        </p:sp>
        <p:grpSp>
          <p:nvGrpSpPr>
            <p:cNvPr id="197640" name="组合 22"/>
            <p:cNvGrpSpPr>
              <a:grpSpLocks/>
            </p:cNvGrpSpPr>
            <p:nvPr/>
          </p:nvGrpSpPr>
          <p:grpSpPr bwMode="auto">
            <a:xfrm>
              <a:off x="1547665" y="1416639"/>
              <a:ext cx="5826027" cy="1783761"/>
              <a:chOff x="1547665" y="2392133"/>
              <a:chExt cx="5826027" cy="178376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547931" y="2640113"/>
                <a:ext cx="203197" cy="19529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00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1</a:t>
                </a:r>
                <a:endParaRPr lang="zh-CN" altLang="en-US" sz="1000" smtClean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2081324" y="2509916"/>
                <a:ext cx="611179" cy="519198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335320" y="2682982"/>
                <a:ext cx="92074" cy="8732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2395644" y="2740141"/>
                <a:ext cx="92074" cy="8732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305158" y="2740141"/>
                <a:ext cx="90487" cy="8732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197659" name="组合 28"/>
              <p:cNvGrpSpPr>
                <a:grpSpLocks/>
              </p:cNvGrpSpPr>
              <p:nvPr/>
            </p:nvGrpSpPr>
            <p:grpSpPr bwMode="auto">
              <a:xfrm rot="-1789750">
                <a:off x="2530121" y="2481083"/>
                <a:ext cx="806533" cy="68640"/>
                <a:chOff x="3932312" y="890371"/>
                <a:chExt cx="855712" cy="76101"/>
              </a:xfrm>
            </p:grpSpPr>
            <p:grpSp>
              <p:nvGrpSpPr>
                <p:cNvPr id="197706" name="组合 93"/>
                <p:cNvGrpSpPr>
                  <a:grpSpLocks/>
                </p:cNvGrpSpPr>
                <p:nvPr/>
              </p:nvGrpSpPr>
              <p:grpSpPr bwMode="auto">
                <a:xfrm>
                  <a:off x="3932312" y="895575"/>
                  <a:ext cx="855712" cy="58864"/>
                  <a:chOff x="3932312" y="908720"/>
                  <a:chExt cx="1332000" cy="48882"/>
                </a:xfrm>
              </p:grpSpPr>
              <p:cxnSp>
                <p:nvCxnSpPr>
                  <p:cNvPr id="97" name="直接连接符 96"/>
                  <p:cNvCxnSpPr/>
                  <p:nvPr/>
                </p:nvCxnSpPr>
                <p:spPr>
                  <a:xfrm>
                    <a:off x="4038156" y="899204"/>
                    <a:ext cx="1221732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3929996" y="936149"/>
                    <a:ext cx="133184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 flipH="1">
                    <a:off x="3933655" y="889533"/>
                    <a:ext cx="107492" cy="3946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5" name="曲线连接符 94"/>
                <p:cNvCxnSpPr/>
                <p:nvPr/>
              </p:nvCxnSpPr>
              <p:spPr>
                <a:xfrm rot="12000000" flipH="1">
                  <a:off x="4133920" y="870673"/>
                  <a:ext cx="72424" cy="56331"/>
                </a:xfrm>
                <a:prstGeom prst="curved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曲线连接符 95"/>
                <p:cNvCxnSpPr/>
                <p:nvPr/>
              </p:nvCxnSpPr>
              <p:spPr>
                <a:xfrm rot="4800000" flipH="1">
                  <a:off x="4293963" y="888882"/>
                  <a:ext cx="66893" cy="62319"/>
                </a:xfrm>
                <a:prstGeom prst="curved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右箭头 29"/>
              <p:cNvSpPr/>
              <p:nvPr/>
            </p:nvSpPr>
            <p:spPr>
              <a:xfrm>
                <a:off x="3248120" y="2595656"/>
                <a:ext cx="288921" cy="23975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97661" name="TextBox 78"/>
              <p:cNvSpPr txBox="1">
                <a:spLocks noChangeArrowheads="1"/>
              </p:cNvSpPr>
              <p:nvPr/>
            </p:nvSpPr>
            <p:spPr bwMode="auto">
              <a:xfrm>
                <a:off x="2955857" y="2786020"/>
                <a:ext cx="8144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2 days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grpSp>
            <p:nvGrpSpPr>
              <p:cNvPr id="197662" name="组合 31"/>
              <p:cNvGrpSpPr>
                <a:grpSpLocks/>
              </p:cNvGrpSpPr>
              <p:nvPr/>
            </p:nvGrpSpPr>
            <p:grpSpPr bwMode="auto">
              <a:xfrm>
                <a:off x="3695552" y="2469388"/>
                <a:ext cx="610826" cy="519584"/>
                <a:chOff x="3779912" y="671488"/>
                <a:chExt cx="648072" cy="576064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3780163" y="695298"/>
                  <a:ext cx="648448" cy="552752"/>
                </a:xfrm>
                <a:prstGeom prst="ellipse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3852588" y="716422"/>
                  <a:ext cx="252642" cy="176036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4004173" y="846689"/>
                  <a:ext cx="252642" cy="19716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4157442" y="998079"/>
                  <a:ext cx="252642" cy="1989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3780163" y="899499"/>
                  <a:ext cx="252642" cy="19716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3943539" y="1049129"/>
                  <a:ext cx="252642" cy="1989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4157442" y="741067"/>
                  <a:ext cx="252642" cy="19716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33" name="右箭头 32"/>
              <p:cNvSpPr/>
              <p:nvPr/>
            </p:nvSpPr>
            <p:spPr>
              <a:xfrm>
                <a:off x="4518102" y="2606769"/>
                <a:ext cx="287334" cy="239753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97664" name="TextBox 81"/>
              <p:cNvSpPr txBox="1">
                <a:spLocks noChangeArrowheads="1"/>
              </p:cNvSpPr>
              <p:nvPr/>
            </p:nvSpPr>
            <p:spPr bwMode="auto">
              <a:xfrm>
                <a:off x="4873276" y="2469388"/>
                <a:ext cx="1289523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Collection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&amp;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Detection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547931" y="3524496"/>
                <a:ext cx="203197" cy="19529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000" smtClean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2</a:t>
                </a:r>
                <a:endParaRPr lang="zh-CN" altLang="en-US" sz="1000" smtClean="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081324" y="3384773"/>
                <a:ext cx="611179" cy="519199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335320" y="3514969"/>
                <a:ext cx="92074" cy="87327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395644" y="3573717"/>
                <a:ext cx="92074" cy="857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305158" y="3573717"/>
                <a:ext cx="90487" cy="8573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197670" name="组合 45"/>
              <p:cNvGrpSpPr>
                <a:grpSpLocks/>
              </p:cNvGrpSpPr>
              <p:nvPr/>
            </p:nvGrpSpPr>
            <p:grpSpPr bwMode="auto">
              <a:xfrm rot="-1789750">
                <a:off x="2462252" y="3271635"/>
                <a:ext cx="806533" cy="68640"/>
                <a:chOff x="3932312" y="890371"/>
                <a:chExt cx="855712" cy="76101"/>
              </a:xfrm>
            </p:grpSpPr>
            <p:grpSp>
              <p:nvGrpSpPr>
                <p:cNvPr id="197693" name="组合 78"/>
                <p:cNvGrpSpPr>
                  <a:grpSpLocks/>
                </p:cNvGrpSpPr>
                <p:nvPr/>
              </p:nvGrpSpPr>
              <p:grpSpPr bwMode="auto">
                <a:xfrm>
                  <a:off x="3932312" y="895575"/>
                  <a:ext cx="855712" cy="58864"/>
                  <a:chOff x="3932312" y="908720"/>
                  <a:chExt cx="1332000" cy="48882"/>
                </a:xfrm>
              </p:grpSpPr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4037466" y="899146"/>
                    <a:ext cx="1221732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3921180" y="935178"/>
                    <a:ext cx="133184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 flipH="1">
                    <a:off x="3932967" y="889475"/>
                    <a:ext cx="107491" cy="3946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曲线连接符 79"/>
                <p:cNvCxnSpPr/>
                <p:nvPr/>
              </p:nvCxnSpPr>
              <p:spPr>
                <a:xfrm rot="12000000" flipH="1">
                  <a:off x="4130535" y="881284"/>
                  <a:ext cx="72423" cy="59852"/>
                </a:xfrm>
                <a:prstGeom prst="curved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曲线连接符 80"/>
                <p:cNvCxnSpPr/>
                <p:nvPr/>
              </p:nvCxnSpPr>
              <p:spPr>
                <a:xfrm rot="4800000" flipH="1">
                  <a:off x="4291300" y="888049"/>
                  <a:ext cx="72173" cy="62318"/>
                </a:xfrm>
                <a:prstGeom prst="curvedConnector3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右箭头 56"/>
              <p:cNvSpPr/>
              <p:nvPr/>
            </p:nvSpPr>
            <p:spPr>
              <a:xfrm>
                <a:off x="3248120" y="3519733"/>
                <a:ext cx="288921" cy="23975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97672" name="TextBox 89"/>
              <p:cNvSpPr txBox="1">
                <a:spLocks noChangeArrowheads="1"/>
              </p:cNvSpPr>
              <p:nvPr/>
            </p:nvSpPr>
            <p:spPr bwMode="auto">
              <a:xfrm>
                <a:off x="2955857" y="3703882"/>
                <a:ext cx="81443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2 days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grpSp>
            <p:nvGrpSpPr>
              <p:cNvPr id="197673" name="组合 58"/>
              <p:cNvGrpSpPr>
                <a:grpSpLocks/>
              </p:cNvGrpSpPr>
              <p:nvPr/>
            </p:nvGrpSpPr>
            <p:grpSpPr bwMode="auto">
              <a:xfrm>
                <a:off x="3695552" y="3380456"/>
                <a:ext cx="610826" cy="519585"/>
                <a:chOff x="3779912" y="1681587"/>
                <a:chExt cx="648072" cy="576064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780163" y="1681092"/>
                  <a:ext cx="648448" cy="552751"/>
                </a:xfrm>
                <a:prstGeom prst="ellipse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3852588" y="1688134"/>
                  <a:ext cx="252642" cy="19891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4004173" y="1841284"/>
                  <a:ext cx="252642" cy="1989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4157442" y="1992674"/>
                  <a:ext cx="252642" cy="1989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3780163" y="1894095"/>
                  <a:ext cx="252642" cy="1989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3943539" y="2045485"/>
                  <a:ext cx="252642" cy="17427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4157442" y="1735663"/>
                  <a:ext cx="252642" cy="1989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defRPr/>
                  </a:pPr>
                  <a:endParaRPr lang="zh-CN" altLang="en-US" smtClean="0">
                    <a:solidFill>
                      <a:srgbClr val="FFFFFF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0" name="右箭头 59"/>
              <p:cNvSpPr/>
              <p:nvPr/>
            </p:nvSpPr>
            <p:spPr>
              <a:xfrm>
                <a:off x="4518102" y="3519733"/>
                <a:ext cx="287334" cy="23975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97675" name="TextBox 92"/>
              <p:cNvSpPr txBox="1">
                <a:spLocks noChangeArrowheads="1"/>
              </p:cNvSpPr>
              <p:nvPr/>
            </p:nvSpPr>
            <p:spPr bwMode="auto">
              <a:xfrm>
                <a:off x="6084169" y="3390403"/>
                <a:ext cx="1289523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Collection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&amp;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Detection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5308666" y="3237111"/>
                <a:ext cx="238122" cy="17941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" name="左大括号 62"/>
              <p:cNvSpPr/>
              <p:nvPr/>
            </p:nvSpPr>
            <p:spPr>
              <a:xfrm>
                <a:off x="5121344" y="3297446"/>
                <a:ext cx="134936" cy="68591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ea typeface="宋体" panose="02010600030101010101" pitchFamily="2" charset="-122"/>
                </a:endParaRPr>
              </a:p>
            </p:txBody>
          </p:sp>
          <p:sp>
            <p:nvSpPr>
              <p:cNvPr id="197678" name="TextBox 95"/>
              <p:cNvSpPr txBox="1">
                <a:spLocks noChangeArrowheads="1"/>
              </p:cNvSpPr>
              <p:nvPr/>
            </p:nvSpPr>
            <p:spPr bwMode="auto">
              <a:xfrm rot="5400000">
                <a:off x="5258501" y="3723143"/>
                <a:ext cx="47754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>
                    <a:ea typeface="宋体" panose="02010600030101010101" pitchFamily="2" charset="-122"/>
                  </a:rPr>
                  <a:t>…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308666" y="3549900"/>
                <a:ext cx="238122" cy="1794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6" name="右箭头 65"/>
              <p:cNvSpPr/>
              <p:nvPr/>
            </p:nvSpPr>
            <p:spPr>
              <a:xfrm>
                <a:off x="5875397" y="3519733"/>
                <a:ext cx="287333" cy="239752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zh-CN" altLang="en-US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97681" name="矩形 66"/>
              <p:cNvSpPr>
                <a:spLocks noChangeArrowheads="1"/>
              </p:cNvSpPr>
              <p:nvPr/>
            </p:nvSpPr>
            <p:spPr bwMode="auto">
              <a:xfrm>
                <a:off x="1560365" y="2972503"/>
                <a:ext cx="16522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Tripronuclear embryos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197682" name="矩形 67"/>
              <p:cNvSpPr>
                <a:spLocks noChangeArrowheads="1"/>
              </p:cNvSpPr>
              <p:nvPr/>
            </p:nvSpPr>
            <p:spPr bwMode="auto">
              <a:xfrm>
                <a:off x="1560365" y="3853473"/>
                <a:ext cx="16522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Tripronuclear embryos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197683" name="矩形 68"/>
              <p:cNvSpPr>
                <a:spLocks noChangeArrowheads="1"/>
              </p:cNvSpPr>
              <p:nvPr/>
            </p:nvSpPr>
            <p:spPr bwMode="auto">
              <a:xfrm>
                <a:off x="4510506" y="3929673"/>
                <a:ext cx="16522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Individual blastomere 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197684" name="TextBox 117"/>
              <p:cNvSpPr txBox="1">
                <a:spLocks noChangeArrowheads="1"/>
              </p:cNvSpPr>
              <p:nvPr/>
            </p:nvSpPr>
            <p:spPr bwMode="auto">
              <a:xfrm rot="-1905979">
                <a:off x="2470605" y="3133421"/>
                <a:ext cx="13242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BE3-mRNA+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sgRNA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  <p:sp>
            <p:nvSpPr>
              <p:cNvPr id="197685" name="TextBox 118"/>
              <p:cNvSpPr txBox="1">
                <a:spLocks noChangeArrowheads="1"/>
              </p:cNvSpPr>
              <p:nvPr/>
            </p:nvSpPr>
            <p:spPr bwMode="auto">
              <a:xfrm rot="-1905979">
                <a:off x="2453713" y="2392133"/>
                <a:ext cx="132424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BE3-mRNA+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sgRNA</a:t>
                </a:r>
                <a:endParaRPr lang="zh-CN" altLang="en-US" sz="10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7641" name="矩形 99"/>
            <p:cNvSpPr>
              <a:spLocks noChangeArrowheads="1"/>
            </p:cNvSpPr>
            <p:nvPr/>
          </p:nvSpPr>
          <p:spPr bwMode="auto">
            <a:xfrm>
              <a:off x="1384380" y="3914800"/>
              <a:ext cx="14670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000" b="1">
                  <a:ea typeface="宋体" panose="02010600030101010101" pitchFamily="2" charset="-122"/>
                </a:rPr>
                <a:t>GATAD2A (Chr. 19)</a:t>
              </a:r>
              <a:endParaRPr lang="zh-CN" altLang="en-US" sz="1000" b="1">
                <a:ea typeface="宋体" panose="02010600030101010101" pitchFamily="2" charset="-122"/>
              </a:endParaRPr>
            </a:p>
          </p:txBody>
        </p:sp>
        <p:cxnSp>
          <p:nvCxnSpPr>
            <p:cNvPr id="101" name="直接连接符 100"/>
            <p:cNvCxnSpPr>
              <a:stCxn id="109" idx="2"/>
            </p:cNvCxnSpPr>
            <p:nvPr/>
          </p:nvCxnSpPr>
          <p:spPr>
            <a:xfrm flipH="1">
              <a:off x="1951150" y="4486072"/>
              <a:ext cx="1512866" cy="2842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stCxn id="109" idx="2"/>
            </p:cNvCxnSpPr>
            <p:nvPr/>
          </p:nvCxnSpPr>
          <p:spPr>
            <a:xfrm>
              <a:off x="3464016" y="4486072"/>
              <a:ext cx="1800200" cy="2842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644" name="矩形 102"/>
            <p:cNvSpPr>
              <a:spLocks noChangeArrowheads="1"/>
            </p:cNvSpPr>
            <p:nvPr/>
          </p:nvSpPr>
          <p:spPr bwMode="auto">
            <a:xfrm>
              <a:off x="1752600" y="4769603"/>
              <a:ext cx="380104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CCCGCTTGTTCGG</a:t>
              </a:r>
              <a:r>
                <a:rPr lang="en-US" altLang="zh-CN" sz="1000" b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GGCACT</a:t>
              </a:r>
              <a:r>
                <a:rPr lang="en-US" altLang="zh-CN" sz="1000" b="1" u="sng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CAG</a:t>
              </a:r>
              <a:r>
                <a:rPr lang="en-US" altLang="zh-CN" sz="1000" b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AACATTCCTGC</a:t>
              </a:r>
              <a:r>
                <a:rPr lang="en-US" altLang="zh-CN" sz="1000" b="1">
                  <a:solidFill>
                    <a:srgbClr val="00B05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TGG</a:t>
              </a:r>
              <a:r>
                <a:rPr lang="en-US" altLang="zh-CN" sz="1000">
                  <a:latin typeface="Courier New" panose="02070309020205020404" pitchFamily="49" charset="0"/>
                  <a:ea typeface="宋体" panose="02010600030101010101" pitchFamily="2" charset="-122"/>
                  <a:cs typeface="Courier New" panose="02070309020205020404" pitchFamily="49" charset="0"/>
                </a:rPr>
                <a:t>CAAGCCATCAC</a:t>
              </a:r>
              <a:endParaRPr lang="zh-CN" altLang="en-US" sz="1000" b="1" u="sng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endParaRPr>
            </a:p>
          </p:txBody>
        </p:sp>
        <p:grpSp>
          <p:nvGrpSpPr>
            <p:cNvPr id="197645" name="组合 103"/>
            <p:cNvGrpSpPr>
              <a:grpSpLocks/>
            </p:cNvGrpSpPr>
            <p:nvPr/>
          </p:nvGrpSpPr>
          <p:grpSpPr bwMode="auto">
            <a:xfrm>
              <a:off x="1853120" y="5084654"/>
              <a:ext cx="3600000" cy="630346"/>
              <a:chOff x="2008224" y="2510622"/>
              <a:chExt cx="3600000" cy="630346"/>
            </a:xfrm>
          </p:grpSpPr>
          <p:pic>
            <p:nvPicPr>
              <p:cNvPr id="19765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39" b="-2"/>
              <a:stretch>
                <a:fillRect/>
              </a:stretch>
            </p:blipFill>
            <p:spPr bwMode="auto">
              <a:xfrm>
                <a:off x="2008224" y="2510622"/>
                <a:ext cx="3600000" cy="468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6" name="五角星 105"/>
              <p:cNvSpPr/>
              <p:nvPr/>
            </p:nvSpPr>
            <p:spPr>
              <a:xfrm>
                <a:off x="2957143" y="3033000"/>
                <a:ext cx="107949" cy="107968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197646" name="组合 106"/>
            <p:cNvGrpSpPr>
              <a:grpSpLocks/>
            </p:cNvGrpSpPr>
            <p:nvPr/>
          </p:nvGrpSpPr>
          <p:grpSpPr bwMode="auto">
            <a:xfrm>
              <a:off x="1524000" y="4165667"/>
              <a:ext cx="5872200" cy="320551"/>
              <a:chOff x="1415152" y="871555"/>
              <a:chExt cx="5872200" cy="320551"/>
            </a:xfrm>
          </p:grpSpPr>
          <p:cxnSp>
            <p:nvCxnSpPr>
              <p:cNvPr id="108" name="直接连接符 107"/>
              <p:cNvCxnSpPr/>
              <p:nvPr/>
            </p:nvCxnSpPr>
            <p:spPr>
              <a:xfrm>
                <a:off x="1415270" y="1031596"/>
                <a:ext cx="122394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矩形 108"/>
              <p:cNvSpPr/>
              <p:nvPr/>
            </p:nvSpPr>
            <p:spPr>
              <a:xfrm>
                <a:off x="2634453" y="871232"/>
                <a:ext cx="1439843" cy="32072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000" b="1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E4</a:t>
                </a:r>
                <a:endParaRPr lang="zh-CN" altLang="en-US" sz="1000" b="1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110" name="直接连接符 109"/>
              <p:cNvCxnSpPr/>
              <p:nvPr/>
            </p:nvCxnSpPr>
            <p:spPr>
              <a:xfrm>
                <a:off x="4050484" y="1025245"/>
                <a:ext cx="122394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063406" y="1026833"/>
                <a:ext cx="122394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矩形 111"/>
              <p:cNvSpPr/>
              <p:nvPr/>
            </p:nvSpPr>
            <p:spPr>
              <a:xfrm>
                <a:off x="5301416" y="871232"/>
                <a:ext cx="788977" cy="32072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000" b="1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E5</a:t>
                </a:r>
                <a:endParaRPr lang="zh-CN" altLang="en-US" sz="1000" b="1" smtClean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97636" name="Rectangle 5"/>
          <p:cNvSpPr>
            <a:spLocks noChangeArrowheads="1"/>
          </p:cNvSpPr>
          <p:nvPr/>
        </p:nvSpPr>
        <p:spPr bwMode="auto">
          <a:xfrm>
            <a:off x="7310438" y="6519863"/>
            <a:ext cx="1833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Unpublished data</a:t>
            </a:r>
          </a:p>
        </p:txBody>
      </p:sp>
      <p:sp>
        <p:nvSpPr>
          <p:cNvPr id="197637" name="Text Box 2"/>
          <p:cNvSpPr txBox="1">
            <a:spLocks noChangeArrowheads="1"/>
          </p:cNvSpPr>
          <p:nvPr/>
        </p:nvSpPr>
        <p:spPr bwMode="auto">
          <a:xfrm>
            <a:off x="7938" y="22354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BE mediates isogenic genome editing </a:t>
            </a:r>
            <a:r>
              <a:rPr lang="en-US" altLang="zh-CN" sz="2800" b="1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in vivo</a:t>
            </a:r>
            <a:endParaRPr lang="en-US" altLang="zh-CN" sz="2800" b="1" i="1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Line 2"/>
          <p:cNvSpPr>
            <a:spLocks noChangeShapeType="1"/>
          </p:cNvSpPr>
          <p:nvPr/>
        </p:nvSpPr>
        <p:spPr bwMode="auto">
          <a:xfrm>
            <a:off x="228600" y="817563"/>
            <a:ext cx="86868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37570" name="AutoShape 2" descr="data:image/jpeg;base64,/9j/4AAQSkZJRgABAQAAAQABAAD/2wBDAAkGBwgHBgkIBwgKCgkLDRYPDQwMDRsUFRAWIB0iIiAdHx8kKDQsJCYxJx8fLT0tMTU3Ojo6Iys/RD84QzQ5Ojf/2wBDAQoKCg0MDRoPDxo3JR8lNzc3Nzc3Nzc3Nzc3Nzc3Nzc3Nzc3Nzc3Nzc3Nzc3Nzc3Nzc3Nzc3Nzc3Nzc3Nzc3Nzf/wAARCADaAOcDASIAAhEBAxEB/8QAHAAAAgIDAQEAAAAAAAAAAAAAAgMBBAAFBgcI/8QAOBAAAgEDAwMCBAUDAgYDAAAAAQIRAAMhBBIxBUFRImEGEzJxQoGRobEUwdEj8AcVM1Jy4TRDYv/EABQBAQAAAAAAAAAAAAAAAAAAAAD/xAAUEQEAAAAAAAAAAAAAAAAAAAAA/9oADAMBAAIRAxEAPwD1TlsUtlzNECAxzkUp3gGCKBcZbEzxNTyIyB7UC3Gk4ngVBeGImKCWCqsgcd/FKuHeACMePNLuXfmEiREYnEmpQPbQZDMRnvFBjKsgDtz70vUelPSse9OBIaCsYmhuepgoUZoK1qRnmsCEkEyKvIkICwg+BRi1vQRHvNBQNonI4nI4piWnYQqAe8TV97Nu1aW5cdUUd2MVWfrOishgoe6RiFEA0B2tJdadzYGMmn/JVYBWBEfVya1l7r+oObOlW2sT6u9YOqdRcLD2lBM7SDig2y6EFQyGAT54qV0X4lmZ4ma0x6n1hWI+dZAHbb+9SPiDVo+1xp7kcHdEmg3AsOIkRnmImiXdbcMTI71qx8UWxc2anSXFJMAoNwq/pup6LWNFi6pccq2DQMXUnd6wVn3pxi4PQIPntUX7O5BuA/LtVZCyDapj2oHFACZGfvRKkIQFBwOeKhLyu0Su73p6CVJ/WgrgAggSfaaG0u1SDE+5ppWMKYxQqG4P7iaBqOXkNtJ7Vovi7VnS9K1FycrbJ/atncumxegrKEYAFcn/AMSdRt6DqYMSsR96DxhrpuXS8mWMnPcma9B+BbM2lMjJ48150CZwMCvT/gUD+ntgjJoPUemIVtLhRWUzp+35K8jFZQUWaPvQOQygjIOJoWYkkGRGJmhyBgiF5xzQYGAbtAigukFu3GahgBzFVkLXGaZ2zgUDBBYiAQOKcqgqdmZ7UtF2s2O1MO5lAIx2oJBBgHJGIplvaZO3M0tbbMYj84qxCWAzXGCoBk0GMiLa+Y8AKM1oG65f/qbiaRA1B1HW3OpM1myxW2PwjE/eqVqyLcEjv3M0Fh3var/rOXnMTgGmWbaqoJAVTIx2pTEoG9O3vCnzQBzBEbWnAGMUFu7bQKrMxZR9OOBRLc9RLCA3B4H5+KpW2a64NwFypwAYmmbywAE4kMs/7mgtQhRXQgXAsmeSKwi1cBRmXePFVUMyoktwTnx+1SjXPmyYCHG2geLCbjdG1SeAO1JuaW1cuK5EOP8A7AYJp16+pI9MkHk0svbN0Qo2nMcZoLmk6prNEBub+psA7SCYYD+9b7TXNJ1G18zTmY5Uc/pXND6wwLqBkArBqAL+l1Pz9LPzDJLKTB9iKDpDbVDhSCPbmm2b4JKuJHniqfTtenVLXrU2tQkbk4pt2wdxUtBAmguXACAVgzxSfpkzDe3ahssx9DNRuh/CZNAhyYJbnsfNcP8A8SCG6HdI4JEwPeuzun5YnJPeua+Lbaavo2qslRuZDGO9B4kAd4E4Jr1L4KQJp7fn715nZtlru1gcGK9Q+FLQFq14jmg9Q0QX5I8xWVnT1iwBHasoNW0gHGKSzEccePNNIMZWBVd7gU857CgRqjiEPqYeeKdb9KLgZ9qXZEy85LTT5yzDIHFBksO0+azeSB57CpJYnM8c07SpLb7gHtQGg+VbL3TCqJJNc71LXP1C/wCgFbKn0gcn3rY/EutAT+isuAzZcx2rWWAECgkrK4zNAlwbRZfSw7kYNQN8ktyPIp18KsSdxAzIikXGARhMHBB5mgws7yTODx5rAWZAVlT3mkrlZDyPHimkGYBPtjFAsDad0yR4xTEJAkkAme9AZVzM5qbYz3UHkUBqWRMkeIHejVip5A8GgXaEkSY7DvU3GDKDMCeO9AwXSwIJExwRQAOTIEExE9qlSdx9PsZNCZVs4geaB3znkK8MO9Pt3d4ANz7ljB+1U9no3KpHmTUG2AsqNrzkA80DbhexeF6xc23FPoLD6vY11PTOor1LSG4NqXR/1E8GuaIYLsZyZgqTEVNrUroNct+3IUwt1SImg6ZmbcGaCQOYinKQw3Awx5NZce3espcQjawmkG4LWDBniO9AnXHHgHxXLdW1G1TbiZGYrp9QR6sYjArlOtyS7LGJjFB5lf0xTqrwsAtIFej/AA0m0W07Adq461p1va7M7t3Jrv8A4etAbRgcZoO40LEaYTMgRWUzSj/SEHt4rKDn9XqDaEJbe5PvxWv0i3GLPeJAnitnqbYdedoE1XWEDCTtkdqCFtgKYnHacmnriZ+9JklsSM4xTBuBO5pHHFATgwBmD71dtxa07O3CiTPiqCb2YBGG4Nnd4oviHULpul3YOSsGg54O2r1t26d0McDwKfcWHk2pM9j+tUtJc2WfSoyskxE1YDMbawNsnMGgC6oO5wT6TwWmgdDwxwO4oyrkFiZOcGsIcqI2nHMUCYG7K4PimWwAZGRQGUaAM0zdut/QQ3t3oJubXPqnJxAqAPwgnf5OcVCSzELjEN7U0IygSUg++aAAgVYGawKSYGQQCBMCpJKyMAHECjA2kwwYQP4oAeEEPKz3GaACT9RjP51ZhT69qnzJoDsJHpK5yRQAGKqfUCIjOaO2o+YSkSRgRFAoIyAInABomMAbiRJyI/vQWUdSNt7YAZgRJBpVwMVEtuUSCAMmhtMu+FUTONxAijNxrjlSs+TNBf6BrWKHSM21kBKA8mr2pZj9ZhsQRWgshtP1C3qA5JBAYCciup1So9neMgiRQau5qTDSePNc/wBauKbTbjFbLWsts4MGuV+INYEsusyPeg0mn1It64qWAz2zXoPw7cQlGABniK8cu6q5b1MiJnxXc/CPWSyKHJDDAPag9m05lBBxHNZWs6T1K1esKDzArKChdaQV81XW7N07oqzetFsBhwaRp7cIRIOYoMDrMzmi3EyRHFC4iSeR2pTNtDZk8c0FzRgFgxrV/Ft//St2g8S8GRW00hhPVwB2rT/E43NaIcQRQa/SMq2t7gnaIjzTD8sliGYKffmqnTSxtXFuQduCPFWVKwWVSSTxEGgMMdsiFP4jRADecyT4/wA0u0iOAWJmKJFNwSGieKDGJZeOMZNY/wBO7aeOZogoRxMwDkAdvNLJLNuwO4AHAoJA+kvn/FQ0jAMiaiGuPtTC+54py2htJVs+RQA1vHp59jFQrncBdGMCRimKATMyO8VAt7iT2oJV8QcAnzNEoJIXcJikqhRjG6V8U1VWR6gpA/FmggWyACzSSeAf94oXnaMBSDOaYQdssQpzyKgyF2Ehp4A7CgxSSdpMGJG3uay0pJddwDAzDeKn5W0Eg4JpZAwN8HzHNBttClm9aINsKQCMSZ+1dB04re6bbBUSBtg+1c30l9qMrFj/APoiK2nRtUA15XAAnEZoNd8Q2gEMACBXlfxBq729rNxAscEfiFen/EF43NwHIrzX4qtKdtxfqBhloOYRN13aMn3ruPhrQ/KQEjkcVyOgti5qFUg5PivTuiaY7ETaQI5oNp05HtpzA9hxWVttNYYW5596yg193XBhm00DnPFRb1ZRC3yztJwd1XH0wg4XuKT8tVTMY7RQIbW7sbD5+rmltqtzDbbIjyaabdqBhZ/8aUotm6uFI/8AGgs2bzncIABmfUMVqus3LgdV2QFGJMxW70fyxvtlRB4xWp67btf1CBfHeg0Wkv3F1LJs+o5HmtibkcEAHwZiqWjS3/V3IksMVZeYJAJ7HFA03AqySaKySCJzP5UksQvpyB5/vTLRBALRu9uDQO34f1GYzjkUvBQmTI8VIYljjbIgiKjeUkAjnxQTZgsCrZiptbwDE85mstFQPTgjyO9NZYUPKsTytACueGwP4pittPJioC22U4zQhghaRE8UEvuGQuPNSGmY5A8Ut3aDBEFu9EzMRO45wfNAzeXCgDMeZoWNwMNowO4olhnx6eMr3oAVBK7sjP3oJtkMXJZjGRmhCxJhgAZyaYswGUBe1GzEjbslZgwePagnS3xauLHJ5HarWg18ay6qMpxMRxVcWwYkHfzk0zpduOstt2kfKncSJFAvrNxrrlgvPc1wHxIx5IyDA969C6xAEDnknzXn3WmF1zBIIPegpdF07tfUuoU4/KvTuiWmgSIEVwXQoFwNcYTNeg9CZAoOSR2iaDoraW1UDdWVguWxtARjEzWUGtuZU5pNrYbLISTnFPukgGBJHHvVZZW6w4Bg0EOoBOKW1u3sJBz2p1yZk580uFKmMwe4oLGlVNwwfvWj+JkI2kGMwCK3VoyV7H2rXfEig2Bcj6XHAoOd0G5rbXODOY5qzsgxv2+c0WntbbZWQbXPvNAqsxJK4JmaBiGGE5B5nvRqQABEDPApaAFAQIpgY7mH6CgKQCNuZ4rPlhpZZ3cbR3oYljtO0A/rTN0A4ycqRQKV9t2IEeDTgQPVInxNDO5huCnyIzRqqiZSI+qglXBWBk94pipw31N7jArLLIqTbJ+3tRBzsA/WgRdUXL3pbg/rUXIU7fPinKCpkxH2oCS26QZIIBmghGYYJz9qwTtD8mJ4pbEsMRn85qQQhJ2LnjtQGgO7ZtBnILGIp5QAqIDAZaDSUcoWG0MG8Gm2SBIKuPEDFAy2yKjllJp3Q1DdWvEMfRaiYGaEqQpclRjClau/D1php72pZIZ35HgUFDrSzvlie0cV511om3ecjivRusiULHBBmvLfiG7tun1AwfNBa6Jei+u1WYmMivQ+luyAFgZjua8p6Z1RdMwJiPBMV0Vj4ttWwJ5A4Hag9TsalWUEnMc1lcL0rr2t6o5t9P0l24FGWiAKyg7i4O7CAOAearHaLgImZqy+55k1Vu7kcCOTQTdbBMEz38UKNkg9x4pjNvjaOe1A1se80EEqpUq3HM0PVYuaN9iBlIyCeaJlkmVPFFaAvWDbIlhxQczp2N1NgAUA+aaUKTBkj2FZf0/9LrrllwB+IHvRMAJMHyDQI+gAEfeDn9KLGcln7GiFu2zTuG4czWY3qNoJPG2gxWJ7nvR3WAzBGIMf3qbdtQQGBHntTDAkc4oFCJ/nyaxmYNg8896JgzNKywjvSxKsCf0oGghUkDHkf4og4iYP280pTgjbInBFOQAMIIB96DLjgAF1iR4pAO3mQD5OKslkBMiB5NJaFaexH4u1AIcqRj6hxUhWf0yYP7UKSYCMh7EU1UIPpIuMBwBxQYybCYVjPvijsMS7K8hYncDRKpRTuFwseABA/Omr9LAAqQIHg+9ArUuBpiVQl39IBuc/lXQ6S2dJ0u1bOHC8T3rS9K0n9dr0Jcm3ZG5iR+33rfam4xcrIiOaDneqNvVwxgR6ZFeU/Egdb9zJI3V6t1S1uYhQTjJma86+LtMLdzdGD4oORQO7hUXcTwAK7/4Q+DbWpK6rqzeiZFodx71o/hi3pl1Ad0UsIgtXpfTXUqoQxQb/AExtaOwtjQ2bdi0vAQR/FZSdgYSefNZQWnEiex5zxVW4u4iDMZjvVpoJ8felOxBHjx4oKa7nIwRFMIICkzSrgZbq7TCnmilgvPFAc+k5/egD7WX01FpWmDJmpcFlA4K5zQI61o2u2/6lFkr47itbbKOu85ERz9NdFpbwuWTauDnzWh1uj/5ffuXbYItE5zwaAYIVVIaPt/esa3DzbUGPp2mjQM6sd6k87RiaZ8sSGJ+W3eRNAr1NBGCTyeRWPIgMc5n/AN1IBQw5bYDhgtTdBA7eeaBLM0gzFLunA9+TTGzDHmOAJIoAheV2T+1AkBgwgGPvTjcgx+57Vi23khTkVItywMSZzNBJOVJI9hQSWbdEjuZxTik+r5ZPsTE0VlST9DRxBoFscbVECeaelo3PUT9IxgUaW1AO0DGQoiRTRM7GtqWOQIoMtLDGQsRz5odTcdboFpCwOF2nJPtU3L3yUHoDL4PP5Vf6D0y4CNZq12ucpb/7RQbLo2iGg0UMZuP6mJ8ms1ZUgsBJOKsXL34QBA596ruRsLkjvANBqdbYCWmMwSJNec/F9sm1vETNemayHDhjjMTXEfEml+Zp7gEHBig4Hpd82dQGk8ia9I6NqvmKpHHmvKy+y9BMENFdz8L64OgUmIwSaD0SyS1see1ZSNJeX5OWBPiKyg2pAaMDikMASTGRTypgQCfsJilG2xQg4NBVuINwJBMc1AIYgEmTx70+5bJGarOBKsZjyKBvy3XJYD3qUcTEA+5oBxuJOeBWZiYigYwCjAGasBbV+wbN4KVYQQRMiq53FIPEcVEMmVkLH6UGu1ehu9Pl1BuaaZGJ2/egRrdwAgCW8Ct9b1Cum15KnEGtdrOkuH+fon2seUP0n/FBTdDn1GOI/PtQXgAFZpM4I28fvQMxsuqapXtXAZE9/saZuu3BOCsxnFBmxZ9HpWMntNLYKqQ5Uj2pyhm9KoMYgVNtfXsZWB+2KBW1QAuzdjnihRREbSQe+7FXLkrb3CB+VItsqsCqwO8UEpt2g7RDcEAVHokLLAjjxRH5NtNwK7j7TQXdTtBa5tCkfURQPW3b27pIbPEgUv51q2TtVrl6IUR5oE/qtc4TS2m2ACXJha3vTOlLoXN5wHuNksTxQVuldJc3F1WsE3FHoTstbi68K3b7Vl1zsyQfMUq1ba7JIKqD+tBiIX2mfSKjUgExmBxFPf0iAoGKqujlgN3JoK91JB4K8ZrmuvWFaywAPPE11twMtr+a1Os0++yTGTxPag8O6rpWsap1I5YkVd+G9WbWpCtkTW8+MemFSbqL6hzXJ2bxs3AwxB7UHsnSbwZFyaytH8Oa8XLCjd/uKyg9EWdwIB45mpZwQcDHvWbZMxH2FTtzmIoK9yOw+1IuINpAE1caDHHEUl1IBMYNBQuvsABTcB3nNGjIyhgJp1y0Cu6BBzmq5C2yYXPieaBoaCwzHYjtUpcmFPEf2oVuhxwKyAWGyTigZt7qIb+RTrWpNow42g0i23y+T9qIw/1AeaCzdfTakbbqqR4jitVq+j21Rr2kvEMfwg7h/wCqvfKDiA+PBqQty2CAFjyoyaDUHR9UtqJ+Q6HMztalqNbbJY2GYngBwa6EallQScnkRFC95biht2xlPIHNBzznVk//ABr3HisTSdQvSPkMFP8A3wK6Q3rbZIAPfEVi3jB2hY8zQaO10TWFYa7btqfCyR+dXNN0bSWvVqXa+w4+YZ/ardzUHcM/kKEi5df0Et9xQWrd9LC7UQAeAMULX/mMQOfA4pNuwOLjQ3gU1XFsEW1APmKBoQZe7mOBT7V7BJ4Ak4qj80j6wR+XNJv23vIUUkeftQO1muG/ZbAY+1HaUuA1wwQJHtQabR27I/1G3GJgd6aLYJnbH50EFQxLnKz2+1KvWt9o4hR24zVxEzBgz4rLigKQVHNBxnXuni/aZXkggivKesaF9DqmVlxiD2r3jV6VXRt4rhvinoI1Fp9qetcg+aDj/h7qR010o7emMfpWVprlhtNqCjelh2rKD6PIaYIFCVJAzmexopIcAfehJDc/nigE28SDkYE0O0ng8DmjPeTIBzUEmNoXANAl7RkgxFVntGcAk9jVx3ZQSRNJY4I5/OgpsroSP7cUSkYJME+KefJzSntiScA+KCAu1h6pBz9qPIwRSASAd0wPFF85nABBIA7UFhSYHenC/wCZ9x5qpbuAnnA7zUm4eCKC58xTggR2rF+W4ygjk1Ra4UhiRExzTlvWjIUsD5FBaZLW3AyeaWLYJnaR7TSzMja0RRKxWIYxFAeA2LYiobfwogdwKA3Dgj96xiTmYoB2OLknaZmmhCwjdBHANKuQktuNVh1BRd2MQe0UF9htX1Ov2g0CkkZQiO80q2GuAM2R7mrKKqjmZoC3EwWkfbvT7RG7cfypRhhkfpRgRMZoHAmeMd/esZZyMTiKX6ivAnmZoyWjK/vQLe2Gx3rX63RC6vrBmtpyfVz3isNsMwEZjuaDzL4k+F01Tm5bQBxEkd6yvQr+hDkbhmsoHmMHsBkCoJxJ57VkxGe2aiAR7+9BDERIMMeaHcDxmiZYgc0oSIiPNBLAEQT+tK2rv2ggye1MKzkgA9pFB8sjgD86AJG7HbBmgI3Ez3pjJE4jg0LIQccUCyAOMUMARGM8imqkn/NQ6BTiCfNBWZFLEgkE96wkD0sN2KcVjM8+aBlAOTn70Cbtr5gPO0CosaVSAS7Z7GrKEggfyKarY4GM8UEKhz9Ij3oGgHsR2zFQYEkxzj3oxDQAFFA0QUH+qB7Lk1AwCPqx+tQsbs/uOanceJEefFBX1iulh9nLVzPStBq7nUXu3d+ycDzXXlVuCCs9jniptWkQ7hjxQHZtjYNxmBwKbsHJwDUBYiDP2NGIgZz5HeglFgU1QoEjmg2kiYk0RwQCaAwFgiMH96kjtxQASB6vtmmj1cRQQBx96YEAJmhAUcc/esB9RM47GgPEDHHBrKzPg/4rKCii928UMkR4JpvmgX6fzoFEhm4Md/ejWAAOMd6hvqFS/IoIfn8/NDMTEE0w9qF+1Ah2Ib1RQZJkeOPNOYmlA+k0BtBEjBNLgiTxWKTPJojyaBQ/jn70DAkcCDRp3qF/D9jQKWRMTUNdjjt3ptz6T9jVX8RoGbyY/ajDPyO3kUpfw/en/wDdQYLskiBWBp5GaUn1n7U9efyoMViSZEYBoxdiJ570HH7UyBA+9Ae8zg4PNMkkgj9qW396JfpH3NBZVwABMH+ame84jsaVbyop1wUEISWBzAGfemC5kDt/FBb/AIFYn1CgcrcDBpit6c4PvS6JuaCGwZgVlTc4P++9ZQf/2Q=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0" y="-1265238"/>
            <a:ext cx="2809875" cy="264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en-US">
              <a:latin typeface="Calibri" pitchFamily="34" charset="0"/>
            </a:endParaRPr>
          </a:p>
        </p:txBody>
      </p:sp>
      <p:sp>
        <p:nvSpPr>
          <p:cNvPr id="237571" name="AutoShape 4" descr="data:image/jpeg;base64,/9j/4AAQSkZJRgABAQAAAQABAAD/2wBDAAkGBwgHBgkIBwgKCgkLDRYPDQwMDRsUFRAWIB0iIiAdHx8kKDQsJCYxJx8fLT0tMTU3Ojo6Iys/RD84QzQ5Ojf/2wBDAQoKCg0MDRoPDxo3JR8lNzc3Nzc3Nzc3Nzc3Nzc3Nzc3Nzc3Nzc3Nzc3Nzc3Nzc3Nzc3Nzc3Nzc3Nzc3Nzc3Nzf/wAARCADaAOcDASIAAhEBAxEB/8QAHAAAAgIDAQEAAAAAAAAAAAAAAgMBBAAFBgcI/8QAOBAAAgEDAwMCBAUDAgYDAAAAAQIRAAMhBBIxBUFRImEGEzJxQoGRobEUwdEj8AcVM1Jy4TRDYv/EABQBAQAAAAAAAAAAAAAAAAAAAAD/xAAUEQEAAAAAAAAAAAAAAAAAAAAA/9oADAMBAAIRAxEAPwD1TlsUtlzNECAxzkUp3gGCKBcZbEzxNTyIyB7UC3Gk4ngVBeGImKCWCqsgcd/FKuHeACMePNLuXfmEiREYnEmpQPbQZDMRnvFBjKsgDtz70vUelPSse9OBIaCsYmhuepgoUZoK1qRnmsCEkEyKvIkICwg+BRi1vQRHvNBQNonI4nI4piWnYQqAe8TV97Nu1aW5cdUUd2MVWfrOishgoe6RiFEA0B2tJdadzYGMmn/JVYBWBEfVya1l7r+oObOlW2sT6u9YOqdRcLD2lBM7SDig2y6EFQyGAT54qV0X4lmZ4ma0x6n1hWI+dZAHbb+9SPiDVo+1xp7kcHdEmg3AsOIkRnmImiXdbcMTI71qx8UWxc2anSXFJMAoNwq/pup6LWNFi6pccq2DQMXUnd6wVn3pxi4PQIPntUX7O5BuA/LtVZCyDapj2oHFACZGfvRKkIQFBwOeKhLyu0Su73p6CVJ/WgrgAggSfaaG0u1SDE+5ppWMKYxQqG4P7iaBqOXkNtJ7Vovi7VnS9K1FycrbJ/atncumxegrKEYAFcn/AMSdRt6DqYMSsR96DxhrpuXS8mWMnPcma9B+BbM2lMjJ48150CZwMCvT/gUD+ntgjJoPUemIVtLhRWUzp+35K8jFZQUWaPvQOQygjIOJoWYkkGRGJmhyBgiF5xzQYGAbtAigukFu3GahgBzFVkLXGaZ2zgUDBBYiAQOKcqgqdmZ7UtF2s2O1MO5lAIx2oJBBgHJGIplvaZO3M0tbbMYj84qxCWAzXGCoBk0GMiLa+Y8AKM1oG65f/qbiaRA1B1HW3OpM1myxW2PwjE/eqVqyLcEjv3M0Fh3var/rOXnMTgGmWbaqoJAVTIx2pTEoG9O3vCnzQBzBEbWnAGMUFu7bQKrMxZR9OOBRLc9RLCA3B4H5+KpW2a64NwFypwAYmmbywAE4kMs/7mgtQhRXQgXAsmeSKwi1cBRmXePFVUMyoktwTnx+1SjXPmyYCHG2geLCbjdG1SeAO1JuaW1cuK5EOP8A7AYJp16+pI9MkHk0svbN0Qo2nMcZoLmk6prNEBub+psA7SCYYD+9b7TXNJ1G18zTmY5Uc/pXND6wwLqBkArBqAL+l1Pz9LPzDJLKTB9iKDpDbVDhSCPbmm2b4JKuJHniqfTtenVLXrU2tQkbk4pt2wdxUtBAmguXACAVgzxSfpkzDe3ahssx9DNRuh/CZNAhyYJbnsfNcP8A8SCG6HdI4JEwPeuzun5YnJPeua+Lbaavo2qslRuZDGO9B4kAd4E4Jr1L4KQJp7fn715nZtlru1gcGK9Q+FLQFq14jmg9Q0QX5I8xWVnT1iwBHasoNW0gHGKSzEccePNNIMZWBVd7gU857CgRqjiEPqYeeKdb9KLgZ9qXZEy85LTT5yzDIHFBksO0+azeSB57CpJYnM8c07SpLb7gHtQGg+VbL3TCqJJNc71LXP1C/wCgFbKn0gcn3rY/EutAT+isuAzZcx2rWWAECgkrK4zNAlwbRZfSw7kYNQN8ktyPIp18KsSdxAzIikXGARhMHBB5mgws7yTODx5rAWZAVlT3mkrlZDyPHimkGYBPtjFAsDad0yR4xTEJAkkAme9AZVzM5qbYz3UHkUBqWRMkeIHejVip5A8GgXaEkSY7DvU3GDKDMCeO9AwXSwIJExwRQAOTIEExE9qlSdx9PsZNCZVs4geaB3znkK8MO9Pt3d4ANz7ljB+1U9no3KpHmTUG2AsqNrzkA80DbhexeF6xc23FPoLD6vY11PTOor1LSG4NqXR/1E8GuaIYLsZyZgqTEVNrUroNct+3IUwt1SImg6ZmbcGaCQOYinKQw3Awx5NZce3espcQjawmkG4LWDBniO9AnXHHgHxXLdW1G1TbiZGYrp9QR6sYjArlOtyS7LGJjFB5lf0xTqrwsAtIFej/AA0m0W07Adq461p1va7M7t3Jrv8A4etAbRgcZoO40LEaYTMgRWUzSj/SEHt4rKDn9XqDaEJbe5PvxWv0i3GLPeJAnitnqbYdedoE1XWEDCTtkdqCFtgKYnHacmnriZ+9JklsSM4xTBuBO5pHHFATgwBmD71dtxa07O3CiTPiqCb2YBGG4Nnd4oviHULpul3YOSsGg54O2r1t26d0McDwKfcWHk2pM9j+tUtJc2WfSoyskxE1YDMbawNsnMGgC6oO5wT6TwWmgdDwxwO4oyrkFiZOcGsIcqI2nHMUCYG7K4PimWwAZGRQGUaAM0zdut/QQ3t3oJubXPqnJxAqAPwgnf5OcVCSzELjEN7U0IygSUg++aAAgVYGawKSYGQQCBMCpJKyMAHECjA2kwwYQP4oAeEEPKz3GaACT9RjP51ZhT69qnzJoDsJHpK5yRQAGKqfUCIjOaO2o+YSkSRgRFAoIyAInABomMAbiRJyI/vQWUdSNt7YAZgRJBpVwMVEtuUSCAMmhtMu+FUTONxAijNxrjlSs+TNBf6BrWKHSM21kBKA8mr2pZj9ZhsQRWgshtP1C3qA5JBAYCciup1So9neMgiRQau5qTDSePNc/wBauKbTbjFbLWsts4MGuV+INYEsusyPeg0mn1It64qWAz2zXoPw7cQlGABniK8cu6q5b1MiJnxXc/CPWSyKHJDDAPag9m05lBBxHNZWs6T1K1esKDzArKChdaQV81XW7N07oqzetFsBhwaRp7cIRIOYoMDrMzmi3EyRHFC4iSeR2pTNtDZk8c0FzRgFgxrV/Ft//St2g8S8GRW00hhPVwB2rT/E43NaIcQRQa/SMq2t7gnaIjzTD8sliGYKffmqnTSxtXFuQduCPFWVKwWVSSTxEGgMMdsiFP4jRADecyT4/wA0u0iOAWJmKJFNwSGieKDGJZeOMZNY/wBO7aeOZogoRxMwDkAdvNLJLNuwO4AHAoJA+kvn/FQ0jAMiaiGuPtTC+54py2htJVs+RQA1vHp59jFQrncBdGMCRimKATMyO8VAt7iT2oJV8QcAnzNEoJIXcJikqhRjG6V8U1VWR6gpA/FmggWyACzSSeAf94oXnaMBSDOaYQdssQpzyKgyF2Ehp4A7CgxSSdpMGJG3uay0pJddwDAzDeKn5W0Eg4JpZAwN8HzHNBttClm9aINsKQCMSZ+1dB04re6bbBUSBtg+1c30l9qMrFj/APoiK2nRtUA15XAAnEZoNd8Q2gEMACBXlfxBq729rNxAscEfiFen/EF43NwHIrzX4qtKdtxfqBhloOYRN13aMn3ruPhrQ/KQEjkcVyOgti5qFUg5PivTuiaY7ETaQI5oNp05HtpzA9hxWVttNYYW5596yg193XBhm00DnPFRb1ZRC3yztJwd1XH0wg4XuKT8tVTMY7RQIbW7sbD5+rmltqtzDbbIjyaabdqBhZ/8aUotm6uFI/8AGgs2bzncIABmfUMVqus3LgdV2QFGJMxW70fyxvtlRB4xWp67btf1CBfHeg0Wkv3F1LJs+o5HmtibkcEAHwZiqWjS3/V3IksMVZeYJAJ7HFA03AqySaKySCJzP5UksQvpyB5/vTLRBALRu9uDQO34f1GYzjkUvBQmTI8VIYljjbIgiKjeUkAjnxQTZgsCrZiptbwDE85mstFQPTgjyO9NZYUPKsTytACueGwP4pittPJioC22U4zQhghaRE8UEvuGQuPNSGmY5A8Ut3aDBEFu9EzMRO45wfNAzeXCgDMeZoWNwMNowO4olhnx6eMr3oAVBK7sjP3oJtkMXJZjGRmhCxJhgAZyaYswGUBe1GzEjbslZgwePagnS3xauLHJ5HarWg18ay6qMpxMRxVcWwYkHfzk0zpduOstt2kfKncSJFAvrNxrrlgvPc1wHxIx5IyDA969C6xAEDnknzXn3WmF1zBIIPegpdF07tfUuoU4/KvTuiWmgSIEVwXQoFwNcYTNeg9CZAoOSR2iaDoraW1UDdWVguWxtARjEzWUGtuZU5pNrYbLISTnFPukgGBJHHvVZZW6w4Bg0EOoBOKW1u3sJBz2p1yZk580uFKmMwe4oLGlVNwwfvWj+JkI2kGMwCK3VoyV7H2rXfEig2Bcj6XHAoOd0G5rbXODOY5qzsgxv2+c0WntbbZWQbXPvNAqsxJK4JmaBiGGE5B5nvRqQABEDPApaAFAQIpgY7mH6CgKQCNuZ4rPlhpZZ3cbR3oYljtO0A/rTN0A4ycqRQKV9t2IEeDTgQPVInxNDO5huCnyIzRqqiZSI+qglXBWBk94pipw31N7jArLLIqTbJ+3tRBzsA/WgRdUXL3pbg/rUXIU7fPinKCpkxH2oCS26QZIIBmghGYYJz9qwTtD8mJ4pbEsMRn85qQQhJ2LnjtQGgO7ZtBnILGIp5QAqIDAZaDSUcoWG0MG8Gm2SBIKuPEDFAy2yKjllJp3Q1DdWvEMfRaiYGaEqQpclRjClau/D1php72pZIZ35HgUFDrSzvlie0cV511om3ecjivRusiULHBBmvLfiG7tun1AwfNBa6Jei+u1WYmMivQ+luyAFgZjua8p6Z1RdMwJiPBMV0Vj4ttWwJ5A4Hag9TsalWUEnMc1lcL0rr2t6o5t9P0l24FGWiAKyg7i4O7CAOAearHaLgImZqy+55k1Vu7kcCOTQTdbBMEz38UKNkg9x4pjNvjaOe1A1se80EEqpUq3HM0PVYuaN9iBlIyCeaJlkmVPFFaAvWDbIlhxQczp2N1NgAUA+aaUKTBkj2FZf0/9LrrllwB+IHvRMAJMHyDQI+gAEfeDn9KLGcln7GiFu2zTuG4czWY3qNoJPG2gxWJ7nvR3WAzBGIMf3qbdtQQGBHntTDAkc4oFCJ/nyaxmYNg8896JgzNKywjvSxKsCf0oGghUkDHkf4og4iYP280pTgjbInBFOQAMIIB96DLjgAF1iR4pAO3mQD5OKslkBMiB5NJaFaexH4u1AIcqRj6hxUhWf0yYP7UKSYCMh7EU1UIPpIuMBwBxQYybCYVjPvijsMS7K8hYncDRKpRTuFwseABA/Omr9LAAqQIHg+9ArUuBpiVQl39IBuc/lXQ6S2dJ0u1bOHC8T3rS9K0n9dr0Jcm3ZG5iR+33rfam4xcrIiOaDneqNvVwxgR6ZFeU/Egdb9zJI3V6t1S1uYhQTjJma86+LtMLdzdGD4oORQO7hUXcTwAK7/4Q+DbWpK6rqzeiZFodx71o/hi3pl1Ad0UsIgtXpfTXUqoQxQb/AExtaOwtjQ2bdi0vAQR/FZSdgYSefNZQWnEiex5zxVW4u4iDMZjvVpoJ8felOxBHjx4oKa7nIwRFMIICkzSrgZbq7TCnmilgvPFAc+k5/egD7WX01FpWmDJmpcFlA4K5zQI61o2u2/6lFkr47itbbKOu85ERz9NdFpbwuWTauDnzWh1uj/5ffuXbYItE5zwaAYIVVIaPt/esa3DzbUGPp2mjQM6sd6k87RiaZ8sSGJ+W3eRNAr1NBGCTyeRWPIgMc5n/AN1IBQw5bYDhgtTdBA7eeaBLM0gzFLunA9+TTGzDHmOAJIoAheV2T+1AkBgwgGPvTjcgx+57Vi23khTkVItywMSZzNBJOVJI9hQSWbdEjuZxTik+r5ZPsTE0VlST9DRxBoFscbVECeaelo3PUT9IxgUaW1AO0DGQoiRTRM7GtqWOQIoMtLDGQsRz5odTcdboFpCwOF2nJPtU3L3yUHoDL4PP5Vf6D0y4CNZq12ucpb/7RQbLo2iGg0UMZuP6mJ8ms1ZUgsBJOKsXL34QBA596ruRsLkjvANBqdbYCWmMwSJNec/F9sm1vETNemayHDhjjMTXEfEml+Zp7gEHBig4Hpd82dQGk8ia9I6NqvmKpHHmvKy+y9BMENFdz8L64OgUmIwSaD0SyS1see1ZSNJeX5OWBPiKyg2pAaMDikMASTGRTypgQCfsJilG2xQg4NBVuINwJBMc1AIYgEmTx70+5bJGarOBKsZjyKBvy3XJYD3qUcTEA+5oBxuJOeBWZiYigYwCjAGasBbV+wbN4KVYQQRMiq53FIPEcVEMmVkLH6UGu1ehu9Pl1BuaaZGJ2/egRrdwAgCW8Ct9b1Cum15KnEGtdrOkuH+fon2seUP0n/FBTdDn1GOI/PtQXgAFZpM4I28fvQMxsuqapXtXAZE9/saZuu3BOCsxnFBmxZ9HpWMntNLYKqQ5Uj2pyhm9KoMYgVNtfXsZWB+2KBW1QAuzdjnihRREbSQe+7FXLkrb3CB+VItsqsCqwO8UEpt2g7RDcEAVHokLLAjjxRH5NtNwK7j7TQXdTtBa5tCkfURQPW3b27pIbPEgUv51q2TtVrl6IUR5oE/qtc4TS2m2ACXJha3vTOlLoXN5wHuNksTxQVuldJc3F1WsE3FHoTstbi68K3b7Vl1zsyQfMUq1ba7JIKqD+tBiIX2mfSKjUgExmBxFPf0iAoGKqujlgN3JoK91JB4K8ZrmuvWFaywAPPE11twMtr+a1Os0++yTGTxPag8O6rpWsap1I5YkVd+G9WbWpCtkTW8+MemFSbqL6hzXJ2bxs3AwxB7UHsnSbwZFyaytH8Oa8XLCjd/uKyg9EWdwIB45mpZwQcDHvWbZMxH2FTtzmIoK9yOw+1IuINpAE1caDHHEUl1IBMYNBQuvsABTcB3nNGjIyhgJp1y0Cu6BBzmq5C2yYXPieaBoaCwzHYjtUpcmFPEf2oVuhxwKyAWGyTigZt7qIb+RTrWpNow42g0i23y+T9qIw/1AeaCzdfTakbbqqR4jitVq+j21Rr2kvEMfwg7h/wCqvfKDiA+PBqQty2CAFjyoyaDUHR9UtqJ+Q6HMztalqNbbJY2GYngBwa6EallQScnkRFC95biht2xlPIHNBzznVk//ABr3HisTSdQvSPkMFP8A3wK6Q3rbZIAPfEVi3jB2hY8zQaO10TWFYa7btqfCyR+dXNN0bSWvVqXa+w4+YZ/ardzUHcM/kKEi5df0Et9xQWrd9LC7UQAeAMULX/mMQOfA4pNuwOLjQ3gU1XFsEW1APmKBoQZe7mOBT7V7BJ4Ak4qj80j6wR+XNJv23vIUUkeftQO1muG/ZbAY+1HaUuA1wwQJHtQabR27I/1G3GJgd6aLYJnbH50EFQxLnKz2+1KvWt9o4hR24zVxEzBgz4rLigKQVHNBxnXuni/aZXkggivKesaF9DqmVlxiD2r3jV6VXRt4rhvinoI1Fp9qetcg+aDj/h7qR010o7emMfpWVprlhtNqCjelh2rKD6PIaYIFCVJAzmexopIcAfehJDc/nigE28SDkYE0O0ng8DmjPeTIBzUEmNoXANAl7RkgxFVntGcAk9jVx3ZQSRNJY4I5/OgpsroSP7cUSkYJME+KefJzSntiScA+KCAu1h6pBz9qPIwRSASAd0wPFF85nABBIA7UFhSYHenC/wCZ9x5qpbuAnnA7zUm4eCKC58xTggR2rF+W4ygjk1Ra4UhiRExzTlvWjIUsD5FBaZLW3AyeaWLYJnaR7TSzMja0RRKxWIYxFAeA2LYiobfwogdwKA3Dgj96xiTmYoB2OLknaZmmhCwjdBHANKuQktuNVh1BRd2MQe0UF9htX1Ov2g0CkkZQiO80q2GuAM2R7mrKKqjmZoC3EwWkfbvT7RG7cfypRhhkfpRgRMZoHAmeMd/esZZyMTiKX6ivAnmZoyWjK/vQLe2Gx3rX63RC6vrBmtpyfVz3isNsMwEZjuaDzL4k+F01Tm5bQBxEkd6yvQr+hDkbhmsoHmMHsBkCoJxJ57VkxGe2aiAR7+9BDERIMMeaHcDxmiZYgc0oSIiPNBLAEQT+tK2rv2ggye1MKzkgA9pFB8sjgD86AJG7HbBmgI3Ez3pjJE4jg0LIQccUCyAOMUMARGM8imqkn/NQ6BTiCfNBWZFLEgkE96wkD0sN2KcVjM8+aBlAOTn70Cbtr5gPO0CosaVSAS7Z7GrKEggfyKarY4GM8UEKhz9Ij3oGgHsR2zFQYEkxzj3oxDQAFFA0QUH+qB7Lk1AwCPqx+tQsbs/uOanceJEefFBX1iulh9nLVzPStBq7nUXu3d+ycDzXXlVuCCs9jniptWkQ7hjxQHZtjYNxmBwKbsHJwDUBYiDP2NGIgZz5HeglFgU1QoEjmg2kiYk0RwQCaAwFgiMH96kjtxQASB6vtmmj1cRQQBx96YEAJmhAUcc/esB9RM47GgPEDHHBrKzPg/4rKCii928UMkR4JpvmgX6fzoFEhm4Md/ejWAAOMd6hvqFS/IoIfn8/NDMTEE0w9qF+1Ah2Ib1RQZJkeOPNOYmlA+k0BtBEjBNLgiTxWKTPJojyaBQ/jn70DAkcCDRp3qF/D9jQKWRMTUNdjjt3ptz6T9jVX8RoGbyY/ajDPyO3kUpfw/en/wDdQYLskiBWBp5GaUn1n7U9efyoMViSZEYBoxdiJ570HH7UyBA+9Ae8zg4PNMkkgj9qW396JfpH3NBZVwABMH+ame84jsaVbyop1wUEISWBzAGfemC5kDt/FBb/AIFYn1CgcrcDBpit6c4PvS6JuaCGwZgVlTc4P++9ZQf/2Q=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0" y="-1265238"/>
            <a:ext cx="2809875" cy="264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endParaRPr lang="en-US">
              <a:latin typeface="Calibri" pitchFamily="34" charset="0"/>
            </a:endParaRPr>
          </a:p>
        </p:txBody>
      </p:sp>
      <p:grpSp>
        <p:nvGrpSpPr>
          <p:cNvPr id="2" name="Group 201"/>
          <p:cNvGrpSpPr>
            <a:grpSpLocks/>
          </p:cNvGrpSpPr>
          <p:nvPr/>
        </p:nvGrpSpPr>
        <p:grpSpPr bwMode="auto">
          <a:xfrm>
            <a:off x="2184400" y="1123950"/>
            <a:ext cx="4775200" cy="5200650"/>
            <a:chOff x="2133600" y="1143000"/>
            <a:chExt cx="4775200" cy="5200650"/>
          </a:xfrm>
        </p:grpSpPr>
        <p:grpSp>
          <p:nvGrpSpPr>
            <p:cNvPr id="3" name="组合 254"/>
            <p:cNvGrpSpPr>
              <a:grpSpLocks/>
            </p:cNvGrpSpPr>
            <p:nvPr/>
          </p:nvGrpSpPr>
          <p:grpSpPr bwMode="auto">
            <a:xfrm>
              <a:off x="2136775" y="1520825"/>
              <a:ext cx="2152650" cy="1751013"/>
              <a:chOff x="2376236" y="1107235"/>
              <a:chExt cx="2152901" cy="1750261"/>
            </a:xfrm>
          </p:grpSpPr>
          <p:sp>
            <p:nvSpPr>
              <p:cNvPr id="571" name="椭圆 3"/>
              <p:cNvSpPr/>
              <p:nvPr/>
            </p:nvSpPr>
            <p:spPr>
              <a:xfrm rot="2782391">
                <a:off x="2392490" y="1459122"/>
                <a:ext cx="1382119" cy="1414628"/>
              </a:xfrm>
              <a:prstGeom prst="ellipse">
                <a:avLst/>
              </a:prstGeom>
              <a:noFill/>
              <a:ln w="603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grpSp>
            <p:nvGrpSpPr>
              <p:cNvPr id="4" name="组合 248"/>
              <p:cNvGrpSpPr>
                <a:grpSpLocks/>
              </p:cNvGrpSpPr>
              <p:nvPr/>
            </p:nvGrpSpPr>
            <p:grpSpPr bwMode="auto">
              <a:xfrm>
                <a:off x="2437653" y="1107235"/>
                <a:ext cx="2091484" cy="1705719"/>
                <a:chOff x="2437653" y="1107235"/>
                <a:chExt cx="2091484" cy="1705719"/>
              </a:xfrm>
            </p:grpSpPr>
            <p:sp>
              <p:nvSpPr>
                <p:cNvPr id="573" name="椭圆 4"/>
                <p:cNvSpPr/>
                <p:nvPr/>
              </p:nvSpPr>
              <p:spPr>
                <a:xfrm>
                  <a:off x="2438156" y="1515048"/>
                  <a:ext cx="1286025" cy="129801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Font typeface="Arial" charset="0"/>
                    <a:buNone/>
                    <a:defRPr/>
                  </a:pPr>
                  <a:endParaRPr lang="zh-CN" altLang="en-US">
                    <a:solidFill>
                      <a:srgbClr val="FFFFFF"/>
                    </a:solidFill>
                    <a:ea typeface="宋体" charset="-122"/>
                  </a:endParaRPr>
                </a:p>
              </p:txBody>
            </p:sp>
            <p:grpSp>
              <p:nvGrpSpPr>
                <p:cNvPr id="5" name="组合 15"/>
                <p:cNvGrpSpPr>
                  <a:grpSpLocks/>
                </p:cNvGrpSpPr>
                <p:nvPr/>
              </p:nvGrpSpPr>
              <p:grpSpPr bwMode="auto">
                <a:xfrm rot="1800000">
                  <a:off x="2646564" y="1851688"/>
                  <a:ext cx="216000" cy="357190"/>
                  <a:chOff x="2786587" y="3821911"/>
                  <a:chExt cx="216000" cy="357190"/>
                </a:xfrm>
              </p:grpSpPr>
              <p:sp>
                <p:nvSpPr>
                  <p:cNvPr id="583" name="菱形 6"/>
                  <p:cNvSpPr/>
                  <p:nvPr/>
                </p:nvSpPr>
                <p:spPr>
                  <a:xfrm>
                    <a:off x="2788239" y="3819780"/>
                    <a:ext cx="212750" cy="357035"/>
                  </a:xfrm>
                  <a:prstGeom prst="diamond">
                    <a:avLst/>
                  </a:prstGeom>
                  <a:noFill/>
                  <a:ln w="158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Font typeface="Arial" charset="0"/>
                      <a:buNone/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宋体" charset="-122"/>
                    </a:endParaRPr>
                  </a:p>
                </p:txBody>
              </p:sp>
              <p:sp>
                <p:nvSpPr>
                  <p:cNvPr id="584" name="菱形 8"/>
                  <p:cNvSpPr/>
                  <p:nvPr/>
                </p:nvSpPr>
                <p:spPr>
                  <a:xfrm>
                    <a:off x="2823168" y="3819780"/>
                    <a:ext cx="142892" cy="357035"/>
                  </a:xfrm>
                  <a:prstGeom prst="diamond">
                    <a:avLst/>
                  </a:prstGeom>
                  <a:noFill/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Font typeface="Arial" charset="0"/>
                      <a:buNone/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宋体" charset="-122"/>
                    </a:endParaRPr>
                  </a:p>
                </p:txBody>
              </p:sp>
              <p:sp>
                <p:nvSpPr>
                  <p:cNvPr id="585" name="菱形 9"/>
                  <p:cNvSpPr/>
                  <p:nvPr/>
                </p:nvSpPr>
                <p:spPr>
                  <a:xfrm>
                    <a:off x="2858097" y="3819780"/>
                    <a:ext cx="73033" cy="357035"/>
                  </a:xfrm>
                  <a:prstGeom prst="diamond">
                    <a:avLst/>
                  </a:prstGeom>
                  <a:noFill/>
                  <a:ln w="127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Font typeface="Arial" charset="0"/>
                      <a:buNone/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宋体" charset="-122"/>
                    </a:endParaRPr>
                  </a:p>
                </p:txBody>
              </p:sp>
              <p:cxnSp>
                <p:nvCxnSpPr>
                  <p:cNvPr id="586" name="直接连接符 12"/>
                  <p:cNvCxnSpPr/>
                  <p:nvPr/>
                </p:nvCxnSpPr>
                <p:spPr>
                  <a:xfrm rot="5400000">
                    <a:off x="2716097" y="3998297"/>
                    <a:ext cx="357035" cy="0"/>
                  </a:xfrm>
                  <a:prstGeom prst="line">
                    <a:avLst/>
                  </a:prstGeom>
                  <a:ln w="1270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直接连接符 14"/>
                  <p:cNvCxnSpPr/>
                  <p:nvPr/>
                </p:nvCxnSpPr>
                <p:spPr>
                  <a:xfrm>
                    <a:off x="2787049" y="3998984"/>
                    <a:ext cx="215925" cy="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组合 236"/>
                <p:cNvGrpSpPr>
                  <a:grpSpLocks/>
                </p:cNvGrpSpPr>
                <p:nvPr/>
              </p:nvGrpSpPr>
              <p:grpSpPr bwMode="auto">
                <a:xfrm>
                  <a:off x="3309929" y="1107235"/>
                  <a:ext cx="1219208" cy="858455"/>
                  <a:chOff x="3309929" y="1107235"/>
                  <a:chExt cx="1219208" cy="858455"/>
                </a:xfrm>
              </p:grpSpPr>
              <p:cxnSp>
                <p:nvCxnSpPr>
                  <p:cNvPr id="580" name="直接连接符 17"/>
                  <p:cNvCxnSpPr/>
                  <p:nvPr/>
                </p:nvCxnSpPr>
                <p:spPr>
                  <a:xfrm flipV="1">
                    <a:off x="3390767" y="1107235"/>
                    <a:ext cx="928795" cy="642662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接连接符 19"/>
                  <p:cNvCxnSpPr/>
                  <p:nvPr/>
                </p:nvCxnSpPr>
                <p:spPr>
                  <a:xfrm flipV="1">
                    <a:off x="3309795" y="1205618"/>
                    <a:ext cx="1219342" cy="752152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2" name="椭圆 21"/>
                  <p:cNvSpPr/>
                  <p:nvPr/>
                </p:nvSpPr>
                <p:spPr>
                  <a:xfrm rot="1380000">
                    <a:off x="3325672" y="1749897"/>
                    <a:ext cx="36517" cy="21580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Font typeface="Arial" charset="0"/>
                      <a:buNone/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宋体" charset="-122"/>
                    </a:endParaRPr>
                  </a:p>
                </p:txBody>
              </p:sp>
            </p:grpSp>
            <p:grpSp>
              <p:nvGrpSpPr>
                <p:cNvPr id="7" name="组合 28"/>
                <p:cNvGrpSpPr/>
                <p:nvPr/>
              </p:nvGrpSpPr>
              <p:grpSpPr>
                <a:xfrm rot="622214">
                  <a:off x="3739986" y="1261444"/>
                  <a:ext cx="486357" cy="444124"/>
                  <a:chOff x="3738473" y="3357562"/>
                  <a:chExt cx="619213" cy="531219"/>
                </a:xfrm>
                <a:solidFill>
                  <a:schemeClr val="tx2">
                    <a:lumMod val="60000"/>
                    <a:lumOff val="40000"/>
                  </a:schemeClr>
                </a:solidFill>
              </p:grpSpPr>
              <p:sp>
                <p:nvSpPr>
                  <p:cNvPr id="578" name="椭圆 23"/>
                  <p:cNvSpPr/>
                  <p:nvPr/>
                </p:nvSpPr>
                <p:spPr>
                  <a:xfrm rot="2040000">
                    <a:off x="3738473" y="3674467"/>
                    <a:ext cx="142876" cy="21431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buFont typeface="Arial" charset="0"/>
                      <a:buNone/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579" name="曲线连接符 25"/>
                  <p:cNvCxnSpPr/>
                  <p:nvPr/>
                </p:nvCxnSpPr>
                <p:spPr>
                  <a:xfrm flipV="1">
                    <a:off x="3857620" y="3357562"/>
                    <a:ext cx="500066" cy="357190"/>
                  </a:xfrm>
                  <a:prstGeom prst="curvedConnector3">
                    <a:avLst>
                      <a:gd name="adj1" fmla="val 38572"/>
                    </a:avLst>
                  </a:prstGeom>
                  <a:grpFill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77" name="直接箭头连接符 154"/>
                <p:cNvCxnSpPr/>
                <p:nvPr/>
              </p:nvCxnSpPr>
              <p:spPr>
                <a:xfrm rot="10800000" flipV="1">
                  <a:off x="3581289" y="1264330"/>
                  <a:ext cx="357229" cy="252304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round/>
                  <a:headEnd type="none"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组合 159"/>
            <p:cNvGrpSpPr>
              <a:grpSpLocks/>
            </p:cNvGrpSpPr>
            <p:nvPr/>
          </p:nvGrpSpPr>
          <p:grpSpPr bwMode="auto">
            <a:xfrm>
              <a:off x="4510088" y="4132263"/>
              <a:ext cx="2108200" cy="1925637"/>
              <a:chOff x="3209780" y="2357430"/>
              <a:chExt cx="2109197" cy="1925888"/>
            </a:xfrm>
          </p:grpSpPr>
          <p:sp>
            <p:nvSpPr>
              <p:cNvPr id="547" name="弧形 160"/>
              <p:cNvSpPr/>
              <p:nvPr/>
            </p:nvSpPr>
            <p:spPr>
              <a:xfrm>
                <a:off x="3428959" y="2500324"/>
                <a:ext cx="929126" cy="857362"/>
              </a:xfrm>
              <a:prstGeom prst="arc">
                <a:avLst>
                  <a:gd name="adj1" fmla="val 9014855"/>
                  <a:gd name="adj2" fmla="val 473369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48" name="椭圆 161"/>
              <p:cNvSpPr/>
              <p:nvPr/>
            </p:nvSpPr>
            <p:spPr>
              <a:xfrm rot="1440490">
                <a:off x="3482959" y="3084600"/>
                <a:ext cx="500298" cy="39692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49" name="弧形 162"/>
              <p:cNvSpPr/>
              <p:nvPr/>
            </p:nvSpPr>
            <p:spPr>
              <a:xfrm rot="6120582">
                <a:off x="3772105" y="2790802"/>
                <a:ext cx="500128" cy="424062"/>
              </a:xfrm>
              <a:prstGeom prst="arc">
                <a:avLst>
                  <a:gd name="adj1" fmla="val 7892227"/>
                  <a:gd name="adj2" fmla="val 4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50" name="弧形 163"/>
              <p:cNvSpPr/>
              <p:nvPr/>
            </p:nvSpPr>
            <p:spPr>
              <a:xfrm rot="16535145">
                <a:off x="3471926" y="2725715"/>
                <a:ext cx="498540" cy="368474"/>
              </a:xfrm>
              <a:prstGeom prst="arc">
                <a:avLst>
                  <a:gd name="adj1" fmla="val 12755980"/>
                  <a:gd name="adj2" fmla="val 342306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9" name="组合 28"/>
              <p:cNvGrpSpPr>
                <a:grpSpLocks/>
              </p:cNvGrpSpPr>
              <p:nvPr/>
            </p:nvGrpSpPr>
            <p:grpSpPr bwMode="auto">
              <a:xfrm>
                <a:off x="3723536" y="2357430"/>
                <a:ext cx="1595441" cy="1925888"/>
                <a:chOff x="4128721" y="214290"/>
                <a:chExt cx="1595441" cy="1925888"/>
              </a:xfrm>
            </p:grpSpPr>
            <p:sp>
              <p:nvSpPr>
                <p:cNvPr id="565" name="任意多边形 178"/>
                <p:cNvSpPr/>
                <p:nvPr/>
              </p:nvSpPr>
              <p:spPr>
                <a:xfrm>
                  <a:off x="4571092" y="1143098"/>
                  <a:ext cx="590829" cy="989142"/>
                </a:xfrm>
                <a:custGeom>
                  <a:avLst/>
                  <a:gdLst>
                    <a:gd name="connsiteX0" fmla="*/ 0 w 590549"/>
                    <a:gd name="connsiteY0" fmla="*/ 0 h 989135"/>
                    <a:gd name="connsiteX1" fmla="*/ 211015 w 590549"/>
                    <a:gd name="connsiteY1" fmla="*/ 219808 h 989135"/>
                    <a:gd name="connsiteX2" fmla="*/ 369277 w 590549"/>
                    <a:gd name="connsiteY2" fmla="*/ 263770 h 989135"/>
                    <a:gd name="connsiteX3" fmla="*/ 518746 w 590549"/>
                    <a:gd name="connsiteY3" fmla="*/ 290146 h 989135"/>
                    <a:gd name="connsiteX4" fmla="*/ 562707 w 590549"/>
                    <a:gd name="connsiteY4" fmla="*/ 360485 h 989135"/>
                    <a:gd name="connsiteX5" fmla="*/ 589084 w 590549"/>
                    <a:gd name="connsiteY5" fmla="*/ 430823 h 989135"/>
                    <a:gd name="connsiteX6" fmla="*/ 571500 w 590549"/>
                    <a:gd name="connsiteY6" fmla="*/ 483577 h 989135"/>
                    <a:gd name="connsiteX7" fmla="*/ 509954 w 590549"/>
                    <a:gd name="connsiteY7" fmla="*/ 518746 h 989135"/>
                    <a:gd name="connsiteX8" fmla="*/ 413238 w 590549"/>
                    <a:gd name="connsiteY8" fmla="*/ 580293 h 989135"/>
                    <a:gd name="connsiteX9" fmla="*/ 369277 w 590549"/>
                    <a:gd name="connsiteY9" fmla="*/ 624254 h 989135"/>
                    <a:gd name="connsiteX10" fmla="*/ 422031 w 590549"/>
                    <a:gd name="connsiteY10" fmla="*/ 764931 h 989135"/>
                    <a:gd name="connsiteX11" fmla="*/ 501161 w 590549"/>
                    <a:gd name="connsiteY11" fmla="*/ 879231 h 989135"/>
                    <a:gd name="connsiteX12" fmla="*/ 527538 w 590549"/>
                    <a:gd name="connsiteY12" fmla="*/ 949570 h 989135"/>
                    <a:gd name="connsiteX13" fmla="*/ 545123 w 590549"/>
                    <a:gd name="connsiteY13" fmla="*/ 967154 h 989135"/>
                    <a:gd name="connsiteX14" fmla="*/ 527538 w 590549"/>
                    <a:gd name="connsiteY14" fmla="*/ 984739 h 989135"/>
                    <a:gd name="connsiteX15" fmla="*/ 404446 w 590549"/>
                    <a:gd name="connsiteY15" fmla="*/ 984739 h 989135"/>
                    <a:gd name="connsiteX16" fmla="*/ 246184 w 590549"/>
                    <a:gd name="connsiteY16" fmla="*/ 958362 h 989135"/>
                    <a:gd name="connsiteX17" fmla="*/ 193431 w 590549"/>
                    <a:gd name="connsiteY17" fmla="*/ 949570 h 989135"/>
                    <a:gd name="connsiteX18" fmla="*/ 167054 w 590549"/>
                    <a:gd name="connsiteY18" fmla="*/ 940777 h 989135"/>
                    <a:gd name="connsiteX19" fmla="*/ 219807 w 590549"/>
                    <a:gd name="connsiteY19" fmla="*/ 905608 h 989135"/>
                    <a:gd name="connsiteX20" fmla="*/ 281354 w 590549"/>
                    <a:gd name="connsiteY20" fmla="*/ 861646 h 989135"/>
                    <a:gd name="connsiteX21" fmla="*/ 316523 w 590549"/>
                    <a:gd name="connsiteY21" fmla="*/ 844062 h 989135"/>
                    <a:gd name="connsiteX22" fmla="*/ 298938 w 590549"/>
                    <a:gd name="connsiteY22" fmla="*/ 791308 h 989135"/>
                    <a:gd name="connsiteX23" fmla="*/ 193431 w 590549"/>
                    <a:gd name="connsiteY23" fmla="*/ 615462 h 989135"/>
                    <a:gd name="connsiteX24" fmla="*/ 193431 w 590549"/>
                    <a:gd name="connsiteY24" fmla="*/ 580293 h 989135"/>
                    <a:gd name="connsiteX25" fmla="*/ 228600 w 590549"/>
                    <a:gd name="connsiteY25" fmla="*/ 518746 h 989135"/>
                    <a:gd name="connsiteX26" fmla="*/ 272561 w 590549"/>
                    <a:gd name="connsiteY26" fmla="*/ 474785 h 989135"/>
                    <a:gd name="connsiteX27" fmla="*/ 325315 w 590549"/>
                    <a:gd name="connsiteY27" fmla="*/ 422031 h 98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90549" h="989135">
                      <a:moveTo>
                        <a:pt x="0" y="0"/>
                      </a:moveTo>
                      <a:cubicBezTo>
                        <a:pt x="74734" y="87923"/>
                        <a:pt x="149469" y="175846"/>
                        <a:pt x="211015" y="219808"/>
                      </a:cubicBezTo>
                      <a:cubicBezTo>
                        <a:pt x="272561" y="263770"/>
                        <a:pt x="317989" y="252047"/>
                        <a:pt x="369277" y="263770"/>
                      </a:cubicBezTo>
                      <a:cubicBezTo>
                        <a:pt x="420566" y="275493"/>
                        <a:pt x="486508" y="274027"/>
                        <a:pt x="518746" y="290146"/>
                      </a:cubicBezTo>
                      <a:cubicBezTo>
                        <a:pt x="550984" y="306265"/>
                        <a:pt x="550984" y="337039"/>
                        <a:pt x="562707" y="360485"/>
                      </a:cubicBezTo>
                      <a:cubicBezTo>
                        <a:pt x="574430" y="383931"/>
                        <a:pt x="587619" y="410308"/>
                        <a:pt x="589084" y="430823"/>
                      </a:cubicBezTo>
                      <a:cubicBezTo>
                        <a:pt x="590549" y="451338"/>
                        <a:pt x="584688" y="468923"/>
                        <a:pt x="571500" y="483577"/>
                      </a:cubicBezTo>
                      <a:cubicBezTo>
                        <a:pt x="558312" y="498231"/>
                        <a:pt x="536331" y="502627"/>
                        <a:pt x="509954" y="518746"/>
                      </a:cubicBezTo>
                      <a:cubicBezTo>
                        <a:pt x="483577" y="534865"/>
                        <a:pt x="436684" y="562708"/>
                        <a:pt x="413238" y="580293"/>
                      </a:cubicBezTo>
                      <a:cubicBezTo>
                        <a:pt x="389792" y="597878"/>
                        <a:pt x="367812" y="593481"/>
                        <a:pt x="369277" y="624254"/>
                      </a:cubicBezTo>
                      <a:cubicBezTo>
                        <a:pt x="370742" y="655027"/>
                        <a:pt x="400050" y="722435"/>
                        <a:pt x="422031" y="764931"/>
                      </a:cubicBezTo>
                      <a:cubicBezTo>
                        <a:pt x="444012" y="807427"/>
                        <a:pt x="483576" y="848458"/>
                        <a:pt x="501161" y="879231"/>
                      </a:cubicBezTo>
                      <a:cubicBezTo>
                        <a:pt x="518746" y="910004"/>
                        <a:pt x="520211" y="934916"/>
                        <a:pt x="527538" y="949570"/>
                      </a:cubicBezTo>
                      <a:cubicBezTo>
                        <a:pt x="534865" y="964224"/>
                        <a:pt x="545123" y="961293"/>
                        <a:pt x="545123" y="967154"/>
                      </a:cubicBezTo>
                      <a:cubicBezTo>
                        <a:pt x="545123" y="973015"/>
                        <a:pt x="550984" y="981808"/>
                        <a:pt x="527538" y="984739"/>
                      </a:cubicBezTo>
                      <a:cubicBezTo>
                        <a:pt x="504092" y="987670"/>
                        <a:pt x="451338" y="989135"/>
                        <a:pt x="404446" y="984739"/>
                      </a:cubicBezTo>
                      <a:cubicBezTo>
                        <a:pt x="357554" y="980343"/>
                        <a:pt x="246184" y="958362"/>
                        <a:pt x="246184" y="958362"/>
                      </a:cubicBezTo>
                      <a:cubicBezTo>
                        <a:pt x="211015" y="952501"/>
                        <a:pt x="206619" y="952501"/>
                        <a:pt x="193431" y="949570"/>
                      </a:cubicBezTo>
                      <a:cubicBezTo>
                        <a:pt x="180243" y="946639"/>
                        <a:pt x="162658" y="948104"/>
                        <a:pt x="167054" y="940777"/>
                      </a:cubicBezTo>
                      <a:cubicBezTo>
                        <a:pt x="171450" y="933450"/>
                        <a:pt x="200757" y="918796"/>
                        <a:pt x="219807" y="905608"/>
                      </a:cubicBezTo>
                      <a:cubicBezTo>
                        <a:pt x="238857" y="892420"/>
                        <a:pt x="265235" y="871904"/>
                        <a:pt x="281354" y="861646"/>
                      </a:cubicBezTo>
                      <a:cubicBezTo>
                        <a:pt x="297473" y="851388"/>
                        <a:pt x="313592" y="855785"/>
                        <a:pt x="316523" y="844062"/>
                      </a:cubicBezTo>
                      <a:cubicBezTo>
                        <a:pt x="319454" y="832339"/>
                        <a:pt x="319453" y="829408"/>
                        <a:pt x="298938" y="791308"/>
                      </a:cubicBezTo>
                      <a:cubicBezTo>
                        <a:pt x="278423" y="753208"/>
                        <a:pt x="211016" y="650631"/>
                        <a:pt x="193431" y="615462"/>
                      </a:cubicBezTo>
                      <a:cubicBezTo>
                        <a:pt x="175847" y="580293"/>
                        <a:pt x="187569" y="596412"/>
                        <a:pt x="193431" y="580293"/>
                      </a:cubicBezTo>
                      <a:cubicBezTo>
                        <a:pt x="199293" y="564174"/>
                        <a:pt x="215412" y="536331"/>
                        <a:pt x="228600" y="518746"/>
                      </a:cubicBezTo>
                      <a:cubicBezTo>
                        <a:pt x="241788" y="501161"/>
                        <a:pt x="272561" y="474785"/>
                        <a:pt x="272561" y="474785"/>
                      </a:cubicBezTo>
                      <a:lnTo>
                        <a:pt x="325315" y="422031"/>
                      </a:ln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66" name="任意多边形 179"/>
                <p:cNvSpPr/>
                <p:nvPr/>
              </p:nvSpPr>
              <p:spPr>
                <a:xfrm>
                  <a:off x="4302677" y="1293931"/>
                  <a:ext cx="324003" cy="846247"/>
                </a:xfrm>
                <a:custGeom>
                  <a:avLst/>
                  <a:gdLst>
                    <a:gd name="connsiteX0" fmla="*/ 323850 w 323850"/>
                    <a:gd name="connsiteY0" fmla="*/ 70338 h 845526"/>
                    <a:gd name="connsiteX1" fmla="*/ 271096 w 323850"/>
                    <a:gd name="connsiteY1" fmla="*/ 175846 h 845526"/>
                    <a:gd name="connsiteX2" fmla="*/ 244719 w 323850"/>
                    <a:gd name="connsiteY2" fmla="*/ 290146 h 845526"/>
                    <a:gd name="connsiteX3" fmla="*/ 209550 w 323850"/>
                    <a:gd name="connsiteY3" fmla="*/ 404446 h 845526"/>
                    <a:gd name="connsiteX4" fmla="*/ 183173 w 323850"/>
                    <a:gd name="connsiteY4" fmla="*/ 509953 h 845526"/>
                    <a:gd name="connsiteX5" fmla="*/ 183173 w 323850"/>
                    <a:gd name="connsiteY5" fmla="*/ 571500 h 845526"/>
                    <a:gd name="connsiteX6" fmla="*/ 183173 w 323850"/>
                    <a:gd name="connsiteY6" fmla="*/ 633046 h 845526"/>
                    <a:gd name="connsiteX7" fmla="*/ 200757 w 323850"/>
                    <a:gd name="connsiteY7" fmla="*/ 641838 h 845526"/>
                    <a:gd name="connsiteX8" fmla="*/ 200757 w 323850"/>
                    <a:gd name="connsiteY8" fmla="*/ 677007 h 845526"/>
                    <a:gd name="connsiteX9" fmla="*/ 200757 w 323850"/>
                    <a:gd name="connsiteY9" fmla="*/ 703384 h 845526"/>
                    <a:gd name="connsiteX10" fmla="*/ 183173 w 323850"/>
                    <a:gd name="connsiteY10" fmla="*/ 756138 h 845526"/>
                    <a:gd name="connsiteX11" fmla="*/ 183173 w 323850"/>
                    <a:gd name="connsiteY11" fmla="*/ 773723 h 845526"/>
                    <a:gd name="connsiteX12" fmla="*/ 227134 w 323850"/>
                    <a:gd name="connsiteY12" fmla="*/ 756138 h 845526"/>
                    <a:gd name="connsiteX13" fmla="*/ 227134 w 323850"/>
                    <a:gd name="connsiteY13" fmla="*/ 782515 h 845526"/>
                    <a:gd name="connsiteX14" fmla="*/ 227134 w 323850"/>
                    <a:gd name="connsiteY14" fmla="*/ 817684 h 845526"/>
                    <a:gd name="connsiteX15" fmla="*/ 183173 w 323850"/>
                    <a:gd name="connsiteY15" fmla="*/ 844061 h 845526"/>
                    <a:gd name="connsiteX16" fmla="*/ 139211 w 323850"/>
                    <a:gd name="connsiteY16" fmla="*/ 826476 h 845526"/>
                    <a:gd name="connsiteX17" fmla="*/ 51288 w 323850"/>
                    <a:gd name="connsiteY17" fmla="*/ 817684 h 845526"/>
                    <a:gd name="connsiteX18" fmla="*/ 7327 w 323850"/>
                    <a:gd name="connsiteY18" fmla="*/ 791307 h 845526"/>
                    <a:gd name="connsiteX19" fmla="*/ 7327 w 323850"/>
                    <a:gd name="connsiteY19" fmla="*/ 764930 h 845526"/>
                    <a:gd name="connsiteX20" fmla="*/ 16119 w 323850"/>
                    <a:gd name="connsiteY20" fmla="*/ 738553 h 845526"/>
                    <a:gd name="connsiteX21" fmla="*/ 51288 w 323850"/>
                    <a:gd name="connsiteY21" fmla="*/ 703384 h 845526"/>
                    <a:gd name="connsiteX22" fmla="*/ 77665 w 323850"/>
                    <a:gd name="connsiteY22" fmla="*/ 668215 h 845526"/>
                    <a:gd name="connsiteX23" fmla="*/ 95250 w 323850"/>
                    <a:gd name="connsiteY23" fmla="*/ 650630 h 845526"/>
                    <a:gd name="connsiteX24" fmla="*/ 95250 w 323850"/>
                    <a:gd name="connsiteY24" fmla="*/ 553915 h 845526"/>
                    <a:gd name="connsiteX25" fmla="*/ 104042 w 323850"/>
                    <a:gd name="connsiteY25" fmla="*/ 386861 h 845526"/>
                    <a:gd name="connsiteX26" fmla="*/ 104042 w 323850"/>
                    <a:gd name="connsiteY26" fmla="*/ 316523 h 845526"/>
                    <a:gd name="connsiteX27" fmla="*/ 121627 w 323850"/>
                    <a:gd name="connsiteY27" fmla="*/ 228600 h 845526"/>
                    <a:gd name="connsiteX28" fmla="*/ 139211 w 323850"/>
                    <a:gd name="connsiteY28" fmla="*/ 123092 h 845526"/>
                    <a:gd name="connsiteX29" fmla="*/ 165588 w 323850"/>
                    <a:gd name="connsiteY29" fmla="*/ 43961 h 845526"/>
                    <a:gd name="connsiteX30" fmla="*/ 183173 w 323850"/>
                    <a:gd name="connsiteY30" fmla="*/ 0 h 84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23850" h="845526">
                      <a:moveTo>
                        <a:pt x="323850" y="70338"/>
                      </a:moveTo>
                      <a:cubicBezTo>
                        <a:pt x="304067" y="104774"/>
                        <a:pt x="284285" y="139211"/>
                        <a:pt x="271096" y="175846"/>
                      </a:cubicBezTo>
                      <a:cubicBezTo>
                        <a:pt x="257907" y="212481"/>
                        <a:pt x="254977" y="252046"/>
                        <a:pt x="244719" y="290146"/>
                      </a:cubicBezTo>
                      <a:cubicBezTo>
                        <a:pt x="234461" y="328246"/>
                        <a:pt x="219808" y="367812"/>
                        <a:pt x="209550" y="404446"/>
                      </a:cubicBezTo>
                      <a:cubicBezTo>
                        <a:pt x="199292" y="441080"/>
                        <a:pt x="187569" y="482111"/>
                        <a:pt x="183173" y="509953"/>
                      </a:cubicBezTo>
                      <a:cubicBezTo>
                        <a:pt x="178777" y="537795"/>
                        <a:pt x="183173" y="571500"/>
                        <a:pt x="183173" y="571500"/>
                      </a:cubicBezTo>
                      <a:cubicBezTo>
                        <a:pt x="183173" y="592015"/>
                        <a:pt x="180242" y="621323"/>
                        <a:pt x="183173" y="633046"/>
                      </a:cubicBezTo>
                      <a:cubicBezTo>
                        <a:pt x="186104" y="644769"/>
                        <a:pt x="197826" y="634511"/>
                        <a:pt x="200757" y="641838"/>
                      </a:cubicBezTo>
                      <a:cubicBezTo>
                        <a:pt x="203688" y="649165"/>
                        <a:pt x="200757" y="677007"/>
                        <a:pt x="200757" y="677007"/>
                      </a:cubicBezTo>
                      <a:cubicBezTo>
                        <a:pt x="200757" y="687265"/>
                        <a:pt x="203688" y="690196"/>
                        <a:pt x="200757" y="703384"/>
                      </a:cubicBezTo>
                      <a:cubicBezTo>
                        <a:pt x="197826" y="716572"/>
                        <a:pt x="186104" y="744415"/>
                        <a:pt x="183173" y="756138"/>
                      </a:cubicBezTo>
                      <a:cubicBezTo>
                        <a:pt x="180242" y="767861"/>
                        <a:pt x="175846" y="773723"/>
                        <a:pt x="183173" y="773723"/>
                      </a:cubicBezTo>
                      <a:cubicBezTo>
                        <a:pt x="190500" y="773723"/>
                        <a:pt x="219807" y="754673"/>
                        <a:pt x="227134" y="756138"/>
                      </a:cubicBezTo>
                      <a:cubicBezTo>
                        <a:pt x="234461" y="757603"/>
                        <a:pt x="227134" y="782515"/>
                        <a:pt x="227134" y="782515"/>
                      </a:cubicBezTo>
                      <a:cubicBezTo>
                        <a:pt x="227134" y="792773"/>
                        <a:pt x="234461" y="807426"/>
                        <a:pt x="227134" y="817684"/>
                      </a:cubicBezTo>
                      <a:cubicBezTo>
                        <a:pt x="219807" y="827942"/>
                        <a:pt x="197827" y="842596"/>
                        <a:pt x="183173" y="844061"/>
                      </a:cubicBezTo>
                      <a:cubicBezTo>
                        <a:pt x="168519" y="845526"/>
                        <a:pt x="161192" y="830872"/>
                        <a:pt x="139211" y="826476"/>
                      </a:cubicBezTo>
                      <a:cubicBezTo>
                        <a:pt x="117230" y="822080"/>
                        <a:pt x="73269" y="823545"/>
                        <a:pt x="51288" y="817684"/>
                      </a:cubicBezTo>
                      <a:cubicBezTo>
                        <a:pt x="29307" y="811823"/>
                        <a:pt x="14654" y="800099"/>
                        <a:pt x="7327" y="791307"/>
                      </a:cubicBezTo>
                      <a:cubicBezTo>
                        <a:pt x="0" y="782515"/>
                        <a:pt x="5862" y="773722"/>
                        <a:pt x="7327" y="764930"/>
                      </a:cubicBezTo>
                      <a:cubicBezTo>
                        <a:pt x="8792" y="756138"/>
                        <a:pt x="8792" y="748811"/>
                        <a:pt x="16119" y="738553"/>
                      </a:cubicBezTo>
                      <a:cubicBezTo>
                        <a:pt x="23446" y="728295"/>
                        <a:pt x="41030" y="715107"/>
                        <a:pt x="51288" y="703384"/>
                      </a:cubicBezTo>
                      <a:cubicBezTo>
                        <a:pt x="61546" y="691661"/>
                        <a:pt x="70338" y="677007"/>
                        <a:pt x="77665" y="668215"/>
                      </a:cubicBezTo>
                      <a:cubicBezTo>
                        <a:pt x="84992" y="659423"/>
                        <a:pt x="92319" y="669680"/>
                        <a:pt x="95250" y="650630"/>
                      </a:cubicBezTo>
                      <a:cubicBezTo>
                        <a:pt x="98181" y="631580"/>
                        <a:pt x="93785" y="597876"/>
                        <a:pt x="95250" y="553915"/>
                      </a:cubicBezTo>
                      <a:cubicBezTo>
                        <a:pt x="96715" y="509954"/>
                        <a:pt x="102577" y="426426"/>
                        <a:pt x="104042" y="386861"/>
                      </a:cubicBezTo>
                      <a:cubicBezTo>
                        <a:pt x="105507" y="347296"/>
                        <a:pt x="101111" y="342900"/>
                        <a:pt x="104042" y="316523"/>
                      </a:cubicBezTo>
                      <a:cubicBezTo>
                        <a:pt x="106973" y="290146"/>
                        <a:pt x="115766" y="260838"/>
                        <a:pt x="121627" y="228600"/>
                      </a:cubicBezTo>
                      <a:cubicBezTo>
                        <a:pt x="127488" y="196362"/>
                        <a:pt x="131884" y="153865"/>
                        <a:pt x="139211" y="123092"/>
                      </a:cubicBezTo>
                      <a:cubicBezTo>
                        <a:pt x="146538" y="92319"/>
                        <a:pt x="158261" y="64476"/>
                        <a:pt x="165588" y="43961"/>
                      </a:cubicBezTo>
                      <a:cubicBezTo>
                        <a:pt x="172915" y="23446"/>
                        <a:pt x="178044" y="11723"/>
                        <a:pt x="183173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67" name="任意多边形 180"/>
                <p:cNvSpPr/>
                <p:nvPr/>
              </p:nvSpPr>
              <p:spPr>
                <a:xfrm>
                  <a:off x="4127970" y="1320921"/>
                  <a:ext cx="309709" cy="785915"/>
                </a:xfrm>
                <a:custGeom>
                  <a:avLst/>
                  <a:gdLst>
                    <a:gd name="connsiteX0" fmla="*/ 309195 w 309195"/>
                    <a:gd name="connsiteY0" fmla="*/ 61546 h 759070"/>
                    <a:gd name="connsiteX1" fmla="*/ 274026 w 309195"/>
                    <a:gd name="connsiteY1" fmla="*/ 17585 h 759070"/>
                    <a:gd name="connsiteX2" fmla="*/ 230065 w 309195"/>
                    <a:gd name="connsiteY2" fmla="*/ 105508 h 759070"/>
                    <a:gd name="connsiteX3" fmla="*/ 186103 w 309195"/>
                    <a:gd name="connsiteY3" fmla="*/ 246185 h 759070"/>
                    <a:gd name="connsiteX4" fmla="*/ 133349 w 309195"/>
                    <a:gd name="connsiteY4" fmla="*/ 474785 h 759070"/>
                    <a:gd name="connsiteX5" fmla="*/ 150934 w 309195"/>
                    <a:gd name="connsiteY5" fmla="*/ 606669 h 759070"/>
                    <a:gd name="connsiteX6" fmla="*/ 168519 w 309195"/>
                    <a:gd name="connsiteY6" fmla="*/ 641839 h 759070"/>
                    <a:gd name="connsiteX7" fmla="*/ 150934 w 309195"/>
                    <a:gd name="connsiteY7" fmla="*/ 677008 h 759070"/>
                    <a:gd name="connsiteX8" fmla="*/ 133349 w 309195"/>
                    <a:gd name="connsiteY8" fmla="*/ 694593 h 759070"/>
                    <a:gd name="connsiteX9" fmla="*/ 186103 w 309195"/>
                    <a:gd name="connsiteY9" fmla="*/ 685800 h 759070"/>
                    <a:gd name="connsiteX10" fmla="*/ 212480 w 309195"/>
                    <a:gd name="connsiteY10" fmla="*/ 694593 h 759070"/>
                    <a:gd name="connsiteX11" fmla="*/ 212480 w 309195"/>
                    <a:gd name="connsiteY11" fmla="*/ 720969 h 759070"/>
                    <a:gd name="connsiteX12" fmla="*/ 186103 w 309195"/>
                    <a:gd name="connsiteY12" fmla="*/ 747346 h 759070"/>
                    <a:gd name="connsiteX13" fmla="*/ 159726 w 309195"/>
                    <a:gd name="connsiteY13" fmla="*/ 756139 h 759070"/>
                    <a:gd name="connsiteX14" fmla="*/ 124557 w 309195"/>
                    <a:gd name="connsiteY14" fmla="*/ 756139 h 759070"/>
                    <a:gd name="connsiteX15" fmla="*/ 89388 w 309195"/>
                    <a:gd name="connsiteY15" fmla="*/ 738554 h 759070"/>
                    <a:gd name="connsiteX16" fmla="*/ 36634 w 309195"/>
                    <a:gd name="connsiteY16" fmla="*/ 720969 h 759070"/>
                    <a:gd name="connsiteX17" fmla="*/ 19049 w 309195"/>
                    <a:gd name="connsiteY17" fmla="*/ 694593 h 759070"/>
                    <a:gd name="connsiteX18" fmla="*/ 1465 w 309195"/>
                    <a:gd name="connsiteY18" fmla="*/ 677008 h 759070"/>
                    <a:gd name="connsiteX19" fmla="*/ 10257 w 309195"/>
                    <a:gd name="connsiteY19" fmla="*/ 641839 h 759070"/>
                    <a:gd name="connsiteX20" fmla="*/ 36634 w 309195"/>
                    <a:gd name="connsiteY20" fmla="*/ 597877 h 759070"/>
                    <a:gd name="connsiteX21" fmla="*/ 63011 w 309195"/>
                    <a:gd name="connsiteY21" fmla="*/ 553916 h 759070"/>
                    <a:gd name="connsiteX22" fmla="*/ 71803 w 309195"/>
                    <a:gd name="connsiteY22" fmla="*/ 545123 h 759070"/>
                    <a:gd name="connsiteX23" fmla="*/ 71803 w 309195"/>
                    <a:gd name="connsiteY23" fmla="*/ 448408 h 759070"/>
                    <a:gd name="connsiteX24" fmla="*/ 80595 w 309195"/>
                    <a:gd name="connsiteY24" fmla="*/ 325316 h 759070"/>
                    <a:gd name="connsiteX25" fmla="*/ 106972 w 309195"/>
                    <a:gd name="connsiteY25" fmla="*/ 167054 h 759070"/>
                    <a:gd name="connsiteX26" fmla="*/ 124557 w 309195"/>
                    <a:gd name="connsiteY26" fmla="*/ 96716 h 759070"/>
                    <a:gd name="connsiteX27" fmla="*/ 150934 w 309195"/>
                    <a:gd name="connsiteY27" fmla="*/ 0 h 759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09195" h="759070">
                      <a:moveTo>
                        <a:pt x="309195" y="61546"/>
                      </a:moveTo>
                      <a:cubicBezTo>
                        <a:pt x="298204" y="35902"/>
                        <a:pt x="287214" y="10258"/>
                        <a:pt x="274026" y="17585"/>
                      </a:cubicBezTo>
                      <a:cubicBezTo>
                        <a:pt x="260838" y="24912"/>
                        <a:pt x="244719" y="67408"/>
                        <a:pt x="230065" y="105508"/>
                      </a:cubicBezTo>
                      <a:cubicBezTo>
                        <a:pt x="215411" y="143608"/>
                        <a:pt x="202222" y="184639"/>
                        <a:pt x="186103" y="246185"/>
                      </a:cubicBezTo>
                      <a:cubicBezTo>
                        <a:pt x="169984" y="307731"/>
                        <a:pt x="139210" y="414704"/>
                        <a:pt x="133349" y="474785"/>
                      </a:cubicBezTo>
                      <a:cubicBezTo>
                        <a:pt x="127488" y="534866"/>
                        <a:pt x="145072" y="578827"/>
                        <a:pt x="150934" y="606669"/>
                      </a:cubicBezTo>
                      <a:cubicBezTo>
                        <a:pt x="156796" y="634511"/>
                        <a:pt x="168519" y="630116"/>
                        <a:pt x="168519" y="641839"/>
                      </a:cubicBezTo>
                      <a:cubicBezTo>
                        <a:pt x="168519" y="653562"/>
                        <a:pt x="156796" y="668216"/>
                        <a:pt x="150934" y="677008"/>
                      </a:cubicBezTo>
                      <a:cubicBezTo>
                        <a:pt x="145072" y="685800"/>
                        <a:pt x="127488" y="693128"/>
                        <a:pt x="133349" y="694593"/>
                      </a:cubicBezTo>
                      <a:cubicBezTo>
                        <a:pt x="139210" y="696058"/>
                        <a:pt x="172915" y="685800"/>
                        <a:pt x="186103" y="685800"/>
                      </a:cubicBezTo>
                      <a:cubicBezTo>
                        <a:pt x="199291" y="685800"/>
                        <a:pt x="208084" y="688732"/>
                        <a:pt x="212480" y="694593"/>
                      </a:cubicBezTo>
                      <a:cubicBezTo>
                        <a:pt x="216876" y="700454"/>
                        <a:pt x="216876" y="712177"/>
                        <a:pt x="212480" y="720969"/>
                      </a:cubicBezTo>
                      <a:cubicBezTo>
                        <a:pt x="208084" y="729761"/>
                        <a:pt x="194895" y="741484"/>
                        <a:pt x="186103" y="747346"/>
                      </a:cubicBezTo>
                      <a:cubicBezTo>
                        <a:pt x="177311" y="753208"/>
                        <a:pt x="169984" y="754673"/>
                        <a:pt x="159726" y="756139"/>
                      </a:cubicBezTo>
                      <a:cubicBezTo>
                        <a:pt x="149468" y="757605"/>
                        <a:pt x="136280" y="759070"/>
                        <a:pt x="124557" y="756139"/>
                      </a:cubicBezTo>
                      <a:cubicBezTo>
                        <a:pt x="112834" y="753208"/>
                        <a:pt x="104042" y="744416"/>
                        <a:pt x="89388" y="738554"/>
                      </a:cubicBezTo>
                      <a:cubicBezTo>
                        <a:pt x="74734" y="732692"/>
                        <a:pt x="48357" y="728296"/>
                        <a:pt x="36634" y="720969"/>
                      </a:cubicBezTo>
                      <a:cubicBezTo>
                        <a:pt x="24911" y="713642"/>
                        <a:pt x="24910" y="701920"/>
                        <a:pt x="19049" y="694593"/>
                      </a:cubicBezTo>
                      <a:cubicBezTo>
                        <a:pt x="13188" y="687266"/>
                        <a:pt x="2930" y="685800"/>
                        <a:pt x="1465" y="677008"/>
                      </a:cubicBezTo>
                      <a:cubicBezTo>
                        <a:pt x="0" y="668216"/>
                        <a:pt x="4396" y="655027"/>
                        <a:pt x="10257" y="641839"/>
                      </a:cubicBezTo>
                      <a:cubicBezTo>
                        <a:pt x="16118" y="628651"/>
                        <a:pt x="36634" y="597877"/>
                        <a:pt x="36634" y="597877"/>
                      </a:cubicBezTo>
                      <a:cubicBezTo>
                        <a:pt x="45426" y="583223"/>
                        <a:pt x="57150" y="562708"/>
                        <a:pt x="63011" y="553916"/>
                      </a:cubicBezTo>
                      <a:cubicBezTo>
                        <a:pt x="68872" y="545124"/>
                        <a:pt x="70338" y="562708"/>
                        <a:pt x="71803" y="545123"/>
                      </a:cubicBezTo>
                      <a:cubicBezTo>
                        <a:pt x="73268" y="527538"/>
                        <a:pt x="70338" y="485043"/>
                        <a:pt x="71803" y="448408"/>
                      </a:cubicBezTo>
                      <a:cubicBezTo>
                        <a:pt x="73268" y="411774"/>
                        <a:pt x="74734" y="372208"/>
                        <a:pt x="80595" y="325316"/>
                      </a:cubicBezTo>
                      <a:cubicBezTo>
                        <a:pt x="86456" y="278424"/>
                        <a:pt x="99645" y="205154"/>
                        <a:pt x="106972" y="167054"/>
                      </a:cubicBezTo>
                      <a:cubicBezTo>
                        <a:pt x="114299" y="128954"/>
                        <a:pt x="117230" y="124558"/>
                        <a:pt x="124557" y="96716"/>
                      </a:cubicBezTo>
                      <a:cubicBezTo>
                        <a:pt x="131884" y="68874"/>
                        <a:pt x="141409" y="34437"/>
                        <a:pt x="150934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68" name="任意多边形 181"/>
                <p:cNvSpPr/>
                <p:nvPr/>
              </p:nvSpPr>
              <p:spPr>
                <a:xfrm>
                  <a:off x="4491680" y="1606708"/>
                  <a:ext cx="273179" cy="450909"/>
                </a:xfrm>
                <a:custGeom>
                  <a:avLst/>
                  <a:gdLst>
                    <a:gd name="connsiteX0" fmla="*/ 174381 w 274027"/>
                    <a:gd name="connsiteY0" fmla="*/ 70338 h 451339"/>
                    <a:gd name="connsiteX1" fmla="*/ 183173 w 274027"/>
                    <a:gd name="connsiteY1" fmla="*/ 158262 h 451339"/>
                    <a:gd name="connsiteX2" fmla="*/ 183173 w 274027"/>
                    <a:gd name="connsiteY2" fmla="*/ 272562 h 451339"/>
                    <a:gd name="connsiteX3" fmla="*/ 209550 w 274027"/>
                    <a:gd name="connsiteY3" fmla="*/ 307731 h 451339"/>
                    <a:gd name="connsiteX4" fmla="*/ 227135 w 274027"/>
                    <a:gd name="connsiteY4" fmla="*/ 342900 h 451339"/>
                    <a:gd name="connsiteX5" fmla="*/ 253511 w 274027"/>
                    <a:gd name="connsiteY5" fmla="*/ 378069 h 451339"/>
                    <a:gd name="connsiteX6" fmla="*/ 271096 w 274027"/>
                    <a:gd name="connsiteY6" fmla="*/ 395654 h 451339"/>
                    <a:gd name="connsiteX7" fmla="*/ 271096 w 274027"/>
                    <a:gd name="connsiteY7" fmla="*/ 413238 h 451339"/>
                    <a:gd name="connsiteX8" fmla="*/ 271096 w 274027"/>
                    <a:gd name="connsiteY8" fmla="*/ 430823 h 451339"/>
                    <a:gd name="connsiteX9" fmla="*/ 253511 w 274027"/>
                    <a:gd name="connsiteY9" fmla="*/ 439615 h 451339"/>
                    <a:gd name="connsiteX10" fmla="*/ 218342 w 274027"/>
                    <a:gd name="connsiteY10" fmla="*/ 448408 h 451339"/>
                    <a:gd name="connsiteX11" fmla="*/ 174381 w 274027"/>
                    <a:gd name="connsiteY11" fmla="*/ 448408 h 451339"/>
                    <a:gd name="connsiteX12" fmla="*/ 148004 w 274027"/>
                    <a:gd name="connsiteY12" fmla="*/ 448408 h 451339"/>
                    <a:gd name="connsiteX13" fmla="*/ 95250 w 274027"/>
                    <a:gd name="connsiteY13" fmla="*/ 430823 h 451339"/>
                    <a:gd name="connsiteX14" fmla="*/ 51288 w 274027"/>
                    <a:gd name="connsiteY14" fmla="*/ 430823 h 451339"/>
                    <a:gd name="connsiteX15" fmla="*/ 24911 w 274027"/>
                    <a:gd name="connsiteY15" fmla="*/ 430823 h 451339"/>
                    <a:gd name="connsiteX16" fmla="*/ 7327 w 274027"/>
                    <a:gd name="connsiteY16" fmla="*/ 422031 h 451339"/>
                    <a:gd name="connsiteX17" fmla="*/ 68873 w 274027"/>
                    <a:gd name="connsiteY17" fmla="*/ 386862 h 451339"/>
                    <a:gd name="connsiteX18" fmla="*/ 130419 w 274027"/>
                    <a:gd name="connsiteY18" fmla="*/ 360485 h 451339"/>
                    <a:gd name="connsiteX19" fmla="*/ 148004 w 274027"/>
                    <a:gd name="connsiteY19" fmla="*/ 342900 h 451339"/>
                    <a:gd name="connsiteX20" fmla="*/ 121627 w 274027"/>
                    <a:gd name="connsiteY20" fmla="*/ 290146 h 451339"/>
                    <a:gd name="connsiteX21" fmla="*/ 104042 w 274027"/>
                    <a:gd name="connsiteY21" fmla="*/ 254977 h 451339"/>
                    <a:gd name="connsiteX22" fmla="*/ 77665 w 274027"/>
                    <a:gd name="connsiteY22" fmla="*/ 167054 h 451339"/>
                    <a:gd name="connsiteX23" fmla="*/ 42496 w 274027"/>
                    <a:gd name="connsiteY23" fmla="*/ 123092 h 451339"/>
                    <a:gd name="connsiteX24" fmla="*/ 33704 w 274027"/>
                    <a:gd name="connsiteY24" fmla="*/ 87923 h 451339"/>
                    <a:gd name="connsiteX25" fmla="*/ 33704 w 274027"/>
                    <a:gd name="connsiteY25" fmla="*/ 61546 h 451339"/>
                    <a:gd name="connsiteX26" fmla="*/ 68873 w 274027"/>
                    <a:gd name="connsiteY26" fmla="*/ 17585 h 451339"/>
                    <a:gd name="connsiteX27" fmla="*/ 77665 w 274027"/>
                    <a:gd name="connsiteY27" fmla="*/ 0 h 45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74027" h="451339">
                      <a:moveTo>
                        <a:pt x="174381" y="70338"/>
                      </a:moveTo>
                      <a:cubicBezTo>
                        <a:pt x="178044" y="97448"/>
                        <a:pt x="181708" y="124558"/>
                        <a:pt x="183173" y="158262"/>
                      </a:cubicBezTo>
                      <a:cubicBezTo>
                        <a:pt x="184638" y="191966"/>
                        <a:pt x="178777" y="247651"/>
                        <a:pt x="183173" y="272562"/>
                      </a:cubicBezTo>
                      <a:cubicBezTo>
                        <a:pt x="187569" y="297473"/>
                        <a:pt x="202223" y="296008"/>
                        <a:pt x="209550" y="307731"/>
                      </a:cubicBezTo>
                      <a:cubicBezTo>
                        <a:pt x="216877" y="319454"/>
                        <a:pt x="219808" y="331177"/>
                        <a:pt x="227135" y="342900"/>
                      </a:cubicBezTo>
                      <a:cubicBezTo>
                        <a:pt x="234462" y="354623"/>
                        <a:pt x="246184" y="369277"/>
                        <a:pt x="253511" y="378069"/>
                      </a:cubicBezTo>
                      <a:cubicBezTo>
                        <a:pt x="260838" y="386861"/>
                        <a:pt x="268165" y="389792"/>
                        <a:pt x="271096" y="395654"/>
                      </a:cubicBezTo>
                      <a:cubicBezTo>
                        <a:pt x="274027" y="401516"/>
                        <a:pt x="271096" y="413238"/>
                        <a:pt x="271096" y="413238"/>
                      </a:cubicBezTo>
                      <a:cubicBezTo>
                        <a:pt x="271096" y="419099"/>
                        <a:pt x="274027" y="426427"/>
                        <a:pt x="271096" y="430823"/>
                      </a:cubicBezTo>
                      <a:cubicBezTo>
                        <a:pt x="268165" y="435219"/>
                        <a:pt x="262303" y="436684"/>
                        <a:pt x="253511" y="439615"/>
                      </a:cubicBezTo>
                      <a:cubicBezTo>
                        <a:pt x="244719" y="442546"/>
                        <a:pt x="231530" y="446943"/>
                        <a:pt x="218342" y="448408"/>
                      </a:cubicBezTo>
                      <a:cubicBezTo>
                        <a:pt x="205154" y="449873"/>
                        <a:pt x="174381" y="448408"/>
                        <a:pt x="174381" y="448408"/>
                      </a:cubicBezTo>
                      <a:cubicBezTo>
                        <a:pt x="162658" y="448408"/>
                        <a:pt x="161193" y="451339"/>
                        <a:pt x="148004" y="448408"/>
                      </a:cubicBezTo>
                      <a:cubicBezTo>
                        <a:pt x="134816" y="445477"/>
                        <a:pt x="111369" y="433754"/>
                        <a:pt x="95250" y="430823"/>
                      </a:cubicBezTo>
                      <a:cubicBezTo>
                        <a:pt x="79131" y="427892"/>
                        <a:pt x="51288" y="430823"/>
                        <a:pt x="51288" y="430823"/>
                      </a:cubicBezTo>
                      <a:cubicBezTo>
                        <a:pt x="39565" y="430823"/>
                        <a:pt x="32238" y="432288"/>
                        <a:pt x="24911" y="430823"/>
                      </a:cubicBezTo>
                      <a:cubicBezTo>
                        <a:pt x="17584" y="429358"/>
                        <a:pt x="0" y="429358"/>
                        <a:pt x="7327" y="422031"/>
                      </a:cubicBezTo>
                      <a:cubicBezTo>
                        <a:pt x="14654" y="414704"/>
                        <a:pt x="48358" y="397120"/>
                        <a:pt x="68873" y="386862"/>
                      </a:cubicBezTo>
                      <a:cubicBezTo>
                        <a:pt x="89388" y="376604"/>
                        <a:pt x="117231" y="367812"/>
                        <a:pt x="130419" y="360485"/>
                      </a:cubicBezTo>
                      <a:cubicBezTo>
                        <a:pt x="143608" y="353158"/>
                        <a:pt x="149469" y="354623"/>
                        <a:pt x="148004" y="342900"/>
                      </a:cubicBezTo>
                      <a:cubicBezTo>
                        <a:pt x="146539" y="331177"/>
                        <a:pt x="121627" y="290146"/>
                        <a:pt x="121627" y="290146"/>
                      </a:cubicBezTo>
                      <a:cubicBezTo>
                        <a:pt x="114300" y="275492"/>
                        <a:pt x="111369" y="275492"/>
                        <a:pt x="104042" y="254977"/>
                      </a:cubicBezTo>
                      <a:cubicBezTo>
                        <a:pt x="96715" y="234462"/>
                        <a:pt x="87923" y="189035"/>
                        <a:pt x="77665" y="167054"/>
                      </a:cubicBezTo>
                      <a:cubicBezTo>
                        <a:pt x="67407" y="145073"/>
                        <a:pt x="49823" y="136280"/>
                        <a:pt x="42496" y="123092"/>
                      </a:cubicBezTo>
                      <a:cubicBezTo>
                        <a:pt x="35169" y="109904"/>
                        <a:pt x="35169" y="98181"/>
                        <a:pt x="33704" y="87923"/>
                      </a:cubicBezTo>
                      <a:cubicBezTo>
                        <a:pt x="32239" y="77665"/>
                        <a:pt x="27843" y="73269"/>
                        <a:pt x="33704" y="61546"/>
                      </a:cubicBezTo>
                      <a:cubicBezTo>
                        <a:pt x="39565" y="49823"/>
                        <a:pt x="61546" y="27843"/>
                        <a:pt x="68873" y="17585"/>
                      </a:cubicBezTo>
                      <a:cubicBezTo>
                        <a:pt x="76200" y="7327"/>
                        <a:pt x="76932" y="3663"/>
                        <a:pt x="77665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69" name="任意多边形 182"/>
                <p:cNvSpPr/>
                <p:nvPr/>
              </p:nvSpPr>
              <p:spPr>
                <a:xfrm>
                  <a:off x="4571092" y="1544788"/>
                  <a:ext cx="203296" cy="184174"/>
                </a:xfrm>
                <a:custGeom>
                  <a:avLst/>
                  <a:gdLst>
                    <a:gd name="connsiteX0" fmla="*/ 0 w 202223"/>
                    <a:gd name="connsiteY0" fmla="*/ 0 h 184638"/>
                    <a:gd name="connsiteX1" fmla="*/ 35169 w 202223"/>
                    <a:gd name="connsiteY1" fmla="*/ 70338 h 184638"/>
                    <a:gd name="connsiteX2" fmla="*/ 70338 w 202223"/>
                    <a:gd name="connsiteY2" fmla="*/ 114300 h 184638"/>
                    <a:gd name="connsiteX3" fmla="*/ 114300 w 202223"/>
                    <a:gd name="connsiteY3" fmla="*/ 149469 h 184638"/>
                    <a:gd name="connsiteX4" fmla="*/ 167054 w 202223"/>
                    <a:gd name="connsiteY4" fmla="*/ 175846 h 184638"/>
                    <a:gd name="connsiteX5" fmla="*/ 202223 w 202223"/>
                    <a:gd name="connsiteY5" fmla="*/ 184638 h 18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223" h="184638">
                      <a:moveTo>
                        <a:pt x="0" y="0"/>
                      </a:moveTo>
                      <a:cubicBezTo>
                        <a:pt x="11723" y="25644"/>
                        <a:pt x="23446" y="51288"/>
                        <a:pt x="35169" y="70338"/>
                      </a:cubicBezTo>
                      <a:cubicBezTo>
                        <a:pt x="46892" y="89388"/>
                        <a:pt x="57150" y="101112"/>
                        <a:pt x="70338" y="114300"/>
                      </a:cubicBezTo>
                      <a:cubicBezTo>
                        <a:pt x="83526" y="127488"/>
                        <a:pt x="98181" y="139211"/>
                        <a:pt x="114300" y="149469"/>
                      </a:cubicBezTo>
                      <a:cubicBezTo>
                        <a:pt x="130419" y="159727"/>
                        <a:pt x="152400" y="169984"/>
                        <a:pt x="167054" y="175846"/>
                      </a:cubicBezTo>
                      <a:cubicBezTo>
                        <a:pt x="181708" y="181708"/>
                        <a:pt x="202223" y="184638"/>
                        <a:pt x="202223" y="184638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70" name="任意多边形 183"/>
                <p:cNvSpPr/>
                <p:nvPr/>
              </p:nvSpPr>
              <p:spPr>
                <a:xfrm>
                  <a:off x="5088862" y="214290"/>
                  <a:ext cx="635300" cy="1273341"/>
                </a:xfrm>
                <a:custGeom>
                  <a:avLst/>
                  <a:gdLst>
                    <a:gd name="connsiteX0" fmla="*/ 0 w 634512"/>
                    <a:gd name="connsiteY0" fmla="*/ 1211873 h 1273419"/>
                    <a:gd name="connsiteX1" fmla="*/ 175847 w 634512"/>
                    <a:gd name="connsiteY1" fmla="*/ 1097573 h 1273419"/>
                    <a:gd name="connsiteX2" fmla="*/ 237393 w 634512"/>
                    <a:gd name="connsiteY2" fmla="*/ 1009650 h 1273419"/>
                    <a:gd name="connsiteX3" fmla="*/ 307731 w 634512"/>
                    <a:gd name="connsiteY3" fmla="*/ 930519 h 1273419"/>
                    <a:gd name="connsiteX4" fmla="*/ 298939 w 634512"/>
                    <a:gd name="connsiteY4" fmla="*/ 763465 h 1273419"/>
                    <a:gd name="connsiteX5" fmla="*/ 272562 w 634512"/>
                    <a:gd name="connsiteY5" fmla="*/ 622789 h 1273419"/>
                    <a:gd name="connsiteX6" fmla="*/ 202224 w 634512"/>
                    <a:gd name="connsiteY6" fmla="*/ 455735 h 1273419"/>
                    <a:gd name="connsiteX7" fmla="*/ 184639 w 634512"/>
                    <a:gd name="connsiteY7" fmla="*/ 323850 h 1273419"/>
                    <a:gd name="connsiteX8" fmla="*/ 219808 w 634512"/>
                    <a:gd name="connsiteY8" fmla="*/ 218342 h 1273419"/>
                    <a:gd name="connsiteX9" fmla="*/ 281354 w 634512"/>
                    <a:gd name="connsiteY9" fmla="*/ 130419 h 1273419"/>
                    <a:gd name="connsiteX10" fmla="*/ 360485 w 634512"/>
                    <a:gd name="connsiteY10" fmla="*/ 77665 h 1273419"/>
                    <a:gd name="connsiteX11" fmla="*/ 448408 w 634512"/>
                    <a:gd name="connsiteY11" fmla="*/ 42496 h 1273419"/>
                    <a:gd name="connsiteX12" fmla="*/ 518747 w 634512"/>
                    <a:gd name="connsiteY12" fmla="*/ 7327 h 1273419"/>
                    <a:gd name="connsiteX13" fmla="*/ 571500 w 634512"/>
                    <a:gd name="connsiteY13" fmla="*/ 7327 h 1273419"/>
                    <a:gd name="connsiteX14" fmla="*/ 615462 w 634512"/>
                    <a:gd name="connsiteY14" fmla="*/ 7327 h 1273419"/>
                    <a:gd name="connsiteX15" fmla="*/ 633047 w 634512"/>
                    <a:gd name="connsiteY15" fmla="*/ 51289 h 1273419"/>
                    <a:gd name="connsiteX16" fmla="*/ 606670 w 634512"/>
                    <a:gd name="connsiteY16" fmla="*/ 86458 h 1273419"/>
                    <a:gd name="connsiteX17" fmla="*/ 545124 w 634512"/>
                    <a:gd name="connsiteY17" fmla="*/ 112835 h 1273419"/>
                    <a:gd name="connsiteX18" fmla="*/ 386862 w 634512"/>
                    <a:gd name="connsiteY18" fmla="*/ 183173 h 1273419"/>
                    <a:gd name="connsiteX19" fmla="*/ 334108 w 634512"/>
                    <a:gd name="connsiteY19" fmla="*/ 235927 h 1273419"/>
                    <a:gd name="connsiteX20" fmla="*/ 272562 w 634512"/>
                    <a:gd name="connsiteY20" fmla="*/ 323850 h 1273419"/>
                    <a:gd name="connsiteX21" fmla="*/ 307731 w 634512"/>
                    <a:gd name="connsiteY21" fmla="*/ 526073 h 1273419"/>
                    <a:gd name="connsiteX22" fmla="*/ 369277 w 634512"/>
                    <a:gd name="connsiteY22" fmla="*/ 684335 h 1273419"/>
                    <a:gd name="connsiteX23" fmla="*/ 378070 w 634512"/>
                    <a:gd name="connsiteY23" fmla="*/ 921727 h 1273419"/>
                    <a:gd name="connsiteX24" fmla="*/ 228600 w 634512"/>
                    <a:gd name="connsiteY24" fmla="*/ 1141535 h 1273419"/>
                    <a:gd name="connsiteX25" fmla="*/ 26377 w 634512"/>
                    <a:gd name="connsiteY25" fmla="*/ 1273419 h 1273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34512" h="1273419">
                      <a:moveTo>
                        <a:pt x="0" y="1211873"/>
                      </a:moveTo>
                      <a:cubicBezTo>
                        <a:pt x="68141" y="1171575"/>
                        <a:pt x="136282" y="1131277"/>
                        <a:pt x="175847" y="1097573"/>
                      </a:cubicBezTo>
                      <a:cubicBezTo>
                        <a:pt x="215412" y="1063869"/>
                        <a:pt x="215412" y="1037492"/>
                        <a:pt x="237393" y="1009650"/>
                      </a:cubicBezTo>
                      <a:cubicBezTo>
                        <a:pt x="259374" y="981808"/>
                        <a:pt x="297473" y="971550"/>
                        <a:pt x="307731" y="930519"/>
                      </a:cubicBezTo>
                      <a:cubicBezTo>
                        <a:pt x="317989" y="889488"/>
                        <a:pt x="304800" y="814753"/>
                        <a:pt x="298939" y="763465"/>
                      </a:cubicBezTo>
                      <a:cubicBezTo>
                        <a:pt x="293078" y="712177"/>
                        <a:pt x="288681" y="674077"/>
                        <a:pt x="272562" y="622789"/>
                      </a:cubicBezTo>
                      <a:cubicBezTo>
                        <a:pt x="256443" y="571501"/>
                        <a:pt x="216878" y="505558"/>
                        <a:pt x="202224" y="455735"/>
                      </a:cubicBezTo>
                      <a:cubicBezTo>
                        <a:pt x="187570" y="405912"/>
                        <a:pt x="181708" y="363415"/>
                        <a:pt x="184639" y="323850"/>
                      </a:cubicBezTo>
                      <a:cubicBezTo>
                        <a:pt x="187570" y="284285"/>
                        <a:pt x="203689" y="250581"/>
                        <a:pt x="219808" y="218342"/>
                      </a:cubicBezTo>
                      <a:cubicBezTo>
                        <a:pt x="235927" y="186104"/>
                        <a:pt x="257908" y="153865"/>
                        <a:pt x="281354" y="130419"/>
                      </a:cubicBezTo>
                      <a:cubicBezTo>
                        <a:pt x="304800" y="106973"/>
                        <a:pt x="332643" y="92319"/>
                        <a:pt x="360485" y="77665"/>
                      </a:cubicBezTo>
                      <a:cubicBezTo>
                        <a:pt x="388327" y="63011"/>
                        <a:pt x="422031" y="54219"/>
                        <a:pt x="448408" y="42496"/>
                      </a:cubicBezTo>
                      <a:cubicBezTo>
                        <a:pt x="474785" y="30773"/>
                        <a:pt x="498232" y="13188"/>
                        <a:pt x="518747" y="7327"/>
                      </a:cubicBezTo>
                      <a:cubicBezTo>
                        <a:pt x="539262" y="1466"/>
                        <a:pt x="571500" y="7327"/>
                        <a:pt x="571500" y="7327"/>
                      </a:cubicBezTo>
                      <a:cubicBezTo>
                        <a:pt x="587619" y="7327"/>
                        <a:pt x="605204" y="0"/>
                        <a:pt x="615462" y="7327"/>
                      </a:cubicBezTo>
                      <a:cubicBezTo>
                        <a:pt x="625720" y="14654"/>
                        <a:pt x="634512" y="38101"/>
                        <a:pt x="633047" y="51289"/>
                      </a:cubicBezTo>
                      <a:cubicBezTo>
                        <a:pt x="631582" y="64477"/>
                        <a:pt x="621324" y="76200"/>
                        <a:pt x="606670" y="86458"/>
                      </a:cubicBezTo>
                      <a:cubicBezTo>
                        <a:pt x="592016" y="96716"/>
                        <a:pt x="545124" y="112835"/>
                        <a:pt x="545124" y="112835"/>
                      </a:cubicBezTo>
                      <a:cubicBezTo>
                        <a:pt x="508489" y="128954"/>
                        <a:pt x="422031" y="162658"/>
                        <a:pt x="386862" y="183173"/>
                      </a:cubicBezTo>
                      <a:cubicBezTo>
                        <a:pt x="351693" y="203688"/>
                        <a:pt x="353158" y="212481"/>
                        <a:pt x="334108" y="235927"/>
                      </a:cubicBezTo>
                      <a:cubicBezTo>
                        <a:pt x="315058" y="259373"/>
                        <a:pt x="276958" y="275492"/>
                        <a:pt x="272562" y="323850"/>
                      </a:cubicBezTo>
                      <a:cubicBezTo>
                        <a:pt x="268166" y="372208"/>
                        <a:pt x="291612" y="465992"/>
                        <a:pt x="307731" y="526073"/>
                      </a:cubicBezTo>
                      <a:cubicBezTo>
                        <a:pt x="323850" y="586154"/>
                        <a:pt x="357554" y="618393"/>
                        <a:pt x="369277" y="684335"/>
                      </a:cubicBezTo>
                      <a:cubicBezTo>
                        <a:pt x="381000" y="750277"/>
                        <a:pt x="401516" y="845527"/>
                        <a:pt x="378070" y="921727"/>
                      </a:cubicBezTo>
                      <a:cubicBezTo>
                        <a:pt x="354624" y="997927"/>
                        <a:pt x="287215" y="1082920"/>
                        <a:pt x="228600" y="1141535"/>
                      </a:cubicBezTo>
                      <a:cubicBezTo>
                        <a:pt x="169985" y="1200150"/>
                        <a:pt x="98181" y="1236784"/>
                        <a:pt x="26377" y="1273419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52" name="弧形 165"/>
              <p:cNvSpPr/>
              <p:nvPr/>
            </p:nvSpPr>
            <p:spPr>
              <a:xfrm rot="16535145">
                <a:off x="3182840" y="2693973"/>
                <a:ext cx="352471" cy="298591"/>
              </a:xfrm>
              <a:prstGeom prst="arc">
                <a:avLst>
                  <a:gd name="adj1" fmla="val 8691420"/>
                  <a:gd name="adj2" fmla="val 26665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53" name="弧形 166"/>
              <p:cNvSpPr/>
              <p:nvPr/>
            </p:nvSpPr>
            <p:spPr>
              <a:xfrm rot="5190866">
                <a:off x="4264438" y="2894025"/>
                <a:ext cx="347707" cy="290649"/>
              </a:xfrm>
              <a:prstGeom prst="arc">
                <a:avLst>
                  <a:gd name="adj1" fmla="val 9189342"/>
                  <a:gd name="adj2" fmla="val 37675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54" name="任意多边形 167"/>
              <p:cNvSpPr/>
              <p:nvPr/>
            </p:nvSpPr>
            <p:spPr>
              <a:xfrm>
                <a:off x="3332075" y="2768646"/>
                <a:ext cx="114354" cy="55570"/>
              </a:xfrm>
              <a:custGeom>
                <a:avLst/>
                <a:gdLst>
                  <a:gd name="connsiteX0" fmla="*/ 114300 w 114300"/>
                  <a:gd name="connsiteY0" fmla="*/ 55685 h 55685"/>
                  <a:gd name="connsiteX1" fmla="*/ 52753 w 114300"/>
                  <a:gd name="connsiteY1" fmla="*/ 2931 h 55685"/>
                  <a:gd name="connsiteX2" fmla="*/ 0 w 114300"/>
                  <a:gd name="connsiteY2" fmla="*/ 38101 h 55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55685">
                    <a:moveTo>
                      <a:pt x="114300" y="55685"/>
                    </a:moveTo>
                    <a:cubicBezTo>
                      <a:pt x="93051" y="30773"/>
                      <a:pt x="71803" y="5862"/>
                      <a:pt x="52753" y="2931"/>
                    </a:cubicBezTo>
                    <a:cubicBezTo>
                      <a:pt x="33703" y="0"/>
                      <a:pt x="16851" y="19050"/>
                      <a:pt x="0" y="38101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55" name="任意多边形 168"/>
              <p:cNvSpPr/>
              <p:nvPr/>
            </p:nvSpPr>
            <p:spPr>
              <a:xfrm>
                <a:off x="4369203" y="2930592"/>
                <a:ext cx="114354" cy="76210"/>
              </a:xfrm>
              <a:custGeom>
                <a:avLst/>
                <a:gdLst>
                  <a:gd name="connsiteX0" fmla="*/ 0 w 114300"/>
                  <a:gd name="connsiteY0" fmla="*/ 41030 h 76199"/>
                  <a:gd name="connsiteX1" fmla="*/ 79131 w 114300"/>
                  <a:gd name="connsiteY1" fmla="*/ 5861 h 76199"/>
                  <a:gd name="connsiteX2" fmla="*/ 114300 w 114300"/>
                  <a:gd name="connsiteY2" fmla="*/ 76199 h 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76199">
                    <a:moveTo>
                      <a:pt x="0" y="41030"/>
                    </a:moveTo>
                    <a:cubicBezTo>
                      <a:pt x="30040" y="20515"/>
                      <a:pt x="60081" y="0"/>
                      <a:pt x="79131" y="5861"/>
                    </a:cubicBezTo>
                    <a:cubicBezTo>
                      <a:pt x="98181" y="11723"/>
                      <a:pt x="114300" y="52753"/>
                      <a:pt x="114300" y="7619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56" name="椭圆 169"/>
              <p:cNvSpPr/>
              <p:nvPr/>
            </p:nvSpPr>
            <p:spPr>
              <a:xfrm>
                <a:off x="3643372" y="2821040"/>
                <a:ext cx="142943" cy="1794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57" name="椭圆 170"/>
              <p:cNvSpPr/>
              <p:nvPr/>
            </p:nvSpPr>
            <p:spPr>
              <a:xfrm>
                <a:off x="3678313" y="3170336"/>
                <a:ext cx="36530" cy="3493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58" name="椭圆 171"/>
              <p:cNvSpPr/>
              <p:nvPr/>
            </p:nvSpPr>
            <p:spPr>
              <a:xfrm>
                <a:off x="3786315" y="3205265"/>
                <a:ext cx="36530" cy="3651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59" name="椭圆 172"/>
              <p:cNvSpPr/>
              <p:nvPr/>
            </p:nvSpPr>
            <p:spPr>
              <a:xfrm>
                <a:off x="3946728" y="2929004"/>
                <a:ext cx="142943" cy="17941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60" name="椭圆 173"/>
              <p:cNvSpPr/>
              <p:nvPr/>
            </p:nvSpPr>
            <p:spPr>
              <a:xfrm>
                <a:off x="3687843" y="2875022"/>
                <a:ext cx="71472" cy="9049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61" name="椭圆 174"/>
              <p:cNvSpPr/>
              <p:nvPr/>
            </p:nvSpPr>
            <p:spPr>
              <a:xfrm>
                <a:off x="3981670" y="2982987"/>
                <a:ext cx="88942" cy="7303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62" name="任意多边形 175"/>
              <p:cNvSpPr/>
              <p:nvPr/>
            </p:nvSpPr>
            <p:spPr>
              <a:xfrm>
                <a:off x="3571901" y="3214792"/>
                <a:ext cx="285885" cy="142894"/>
              </a:xfrm>
              <a:custGeom>
                <a:avLst/>
                <a:gdLst>
                  <a:gd name="connsiteX0" fmla="*/ 0 w 290146"/>
                  <a:gd name="connsiteY0" fmla="*/ 0 h 186104"/>
                  <a:gd name="connsiteX1" fmla="*/ 70338 w 290146"/>
                  <a:gd name="connsiteY1" fmla="*/ 123092 h 186104"/>
                  <a:gd name="connsiteX2" fmla="*/ 175846 w 290146"/>
                  <a:gd name="connsiteY2" fmla="*/ 175846 h 186104"/>
                  <a:gd name="connsiteX3" fmla="*/ 290146 w 290146"/>
                  <a:gd name="connsiteY3" fmla="*/ 184638 h 18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146" h="186104">
                    <a:moveTo>
                      <a:pt x="0" y="0"/>
                    </a:moveTo>
                    <a:cubicBezTo>
                      <a:pt x="20515" y="46892"/>
                      <a:pt x="41030" y="93784"/>
                      <a:pt x="70338" y="123092"/>
                    </a:cubicBezTo>
                    <a:cubicBezTo>
                      <a:pt x="99646" y="152400"/>
                      <a:pt x="139211" y="165588"/>
                      <a:pt x="175846" y="175846"/>
                    </a:cubicBezTo>
                    <a:cubicBezTo>
                      <a:pt x="212481" y="186104"/>
                      <a:pt x="251313" y="185371"/>
                      <a:pt x="290146" y="184638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63" name="椭圆 176"/>
              <p:cNvSpPr/>
              <p:nvPr/>
            </p:nvSpPr>
            <p:spPr>
              <a:xfrm>
                <a:off x="3722784" y="2902013"/>
                <a:ext cx="19059" cy="174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64" name="椭圆 177"/>
              <p:cNvSpPr/>
              <p:nvPr/>
            </p:nvSpPr>
            <p:spPr>
              <a:xfrm>
                <a:off x="4018199" y="3009977"/>
                <a:ext cx="17471" cy="174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</p:grpSp>
        <p:grpSp>
          <p:nvGrpSpPr>
            <p:cNvPr id="10" name="组合 184"/>
            <p:cNvGrpSpPr>
              <a:grpSpLocks noChangeAspect="1"/>
            </p:cNvGrpSpPr>
            <p:nvPr/>
          </p:nvGrpSpPr>
          <p:grpSpPr bwMode="auto">
            <a:xfrm>
              <a:off x="2260600" y="5060950"/>
              <a:ext cx="1081088" cy="987425"/>
              <a:chOff x="3209780" y="2357430"/>
              <a:chExt cx="2109197" cy="1925888"/>
            </a:xfrm>
          </p:grpSpPr>
          <p:sp>
            <p:nvSpPr>
              <p:cNvPr id="523" name="弧形 185"/>
              <p:cNvSpPr/>
              <p:nvPr/>
            </p:nvSpPr>
            <p:spPr>
              <a:xfrm>
                <a:off x="3429682" y="2499859"/>
                <a:ext cx="929161" cy="857671"/>
              </a:xfrm>
              <a:prstGeom prst="arc">
                <a:avLst>
                  <a:gd name="adj1" fmla="val 9014855"/>
                  <a:gd name="adj2" fmla="val 473369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24" name="椭圆 186"/>
              <p:cNvSpPr/>
              <p:nvPr/>
            </p:nvSpPr>
            <p:spPr>
              <a:xfrm rot="1440490">
                <a:off x="3482334" y="3085057"/>
                <a:ext cx="501747" cy="39632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25" name="弧形 187"/>
              <p:cNvSpPr/>
              <p:nvPr/>
            </p:nvSpPr>
            <p:spPr>
              <a:xfrm rot="6120582">
                <a:off x="3773545" y="2790847"/>
                <a:ext cx="498503" cy="424318"/>
              </a:xfrm>
              <a:prstGeom prst="arc">
                <a:avLst>
                  <a:gd name="adj1" fmla="val 7892227"/>
                  <a:gd name="adj2" fmla="val 4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26" name="弧形 188"/>
              <p:cNvSpPr/>
              <p:nvPr/>
            </p:nvSpPr>
            <p:spPr>
              <a:xfrm rot="16535145">
                <a:off x="3471568" y="2724285"/>
                <a:ext cx="498503" cy="371664"/>
              </a:xfrm>
              <a:prstGeom prst="arc">
                <a:avLst>
                  <a:gd name="adj1" fmla="val 12755980"/>
                  <a:gd name="adj2" fmla="val 342306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11" name="组合 28"/>
              <p:cNvGrpSpPr>
                <a:grpSpLocks/>
              </p:cNvGrpSpPr>
              <p:nvPr/>
            </p:nvGrpSpPr>
            <p:grpSpPr bwMode="auto">
              <a:xfrm>
                <a:off x="3723536" y="2357430"/>
                <a:ext cx="1595441" cy="1925888"/>
                <a:chOff x="4128721" y="214290"/>
                <a:chExt cx="1595441" cy="1925888"/>
              </a:xfrm>
            </p:grpSpPr>
            <p:sp>
              <p:nvSpPr>
                <p:cNvPr id="541" name="任意多边形 203"/>
                <p:cNvSpPr/>
                <p:nvPr/>
              </p:nvSpPr>
              <p:spPr>
                <a:xfrm>
                  <a:off x="4572002" y="1143175"/>
                  <a:ext cx="591565" cy="987715"/>
                </a:xfrm>
                <a:custGeom>
                  <a:avLst/>
                  <a:gdLst>
                    <a:gd name="connsiteX0" fmla="*/ 0 w 590549"/>
                    <a:gd name="connsiteY0" fmla="*/ 0 h 989135"/>
                    <a:gd name="connsiteX1" fmla="*/ 211015 w 590549"/>
                    <a:gd name="connsiteY1" fmla="*/ 219808 h 989135"/>
                    <a:gd name="connsiteX2" fmla="*/ 369277 w 590549"/>
                    <a:gd name="connsiteY2" fmla="*/ 263770 h 989135"/>
                    <a:gd name="connsiteX3" fmla="*/ 518746 w 590549"/>
                    <a:gd name="connsiteY3" fmla="*/ 290146 h 989135"/>
                    <a:gd name="connsiteX4" fmla="*/ 562707 w 590549"/>
                    <a:gd name="connsiteY4" fmla="*/ 360485 h 989135"/>
                    <a:gd name="connsiteX5" fmla="*/ 589084 w 590549"/>
                    <a:gd name="connsiteY5" fmla="*/ 430823 h 989135"/>
                    <a:gd name="connsiteX6" fmla="*/ 571500 w 590549"/>
                    <a:gd name="connsiteY6" fmla="*/ 483577 h 989135"/>
                    <a:gd name="connsiteX7" fmla="*/ 509954 w 590549"/>
                    <a:gd name="connsiteY7" fmla="*/ 518746 h 989135"/>
                    <a:gd name="connsiteX8" fmla="*/ 413238 w 590549"/>
                    <a:gd name="connsiteY8" fmla="*/ 580293 h 989135"/>
                    <a:gd name="connsiteX9" fmla="*/ 369277 w 590549"/>
                    <a:gd name="connsiteY9" fmla="*/ 624254 h 989135"/>
                    <a:gd name="connsiteX10" fmla="*/ 422031 w 590549"/>
                    <a:gd name="connsiteY10" fmla="*/ 764931 h 989135"/>
                    <a:gd name="connsiteX11" fmla="*/ 501161 w 590549"/>
                    <a:gd name="connsiteY11" fmla="*/ 879231 h 989135"/>
                    <a:gd name="connsiteX12" fmla="*/ 527538 w 590549"/>
                    <a:gd name="connsiteY12" fmla="*/ 949570 h 989135"/>
                    <a:gd name="connsiteX13" fmla="*/ 545123 w 590549"/>
                    <a:gd name="connsiteY13" fmla="*/ 967154 h 989135"/>
                    <a:gd name="connsiteX14" fmla="*/ 527538 w 590549"/>
                    <a:gd name="connsiteY14" fmla="*/ 984739 h 989135"/>
                    <a:gd name="connsiteX15" fmla="*/ 404446 w 590549"/>
                    <a:gd name="connsiteY15" fmla="*/ 984739 h 989135"/>
                    <a:gd name="connsiteX16" fmla="*/ 246184 w 590549"/>
                    <a:gd name="connsiteY16" fmla="*/ 958362 h 989135"/>
                    <a:gd name="connsiteX17" fmla="*/ 193431 w 590549"/>
                    <a:gd name="connsiteY17" fmla="*/ 949570 h 989135"/>
                    <a:gd name="connsiteX18" fmla="*/ 167054 w 590549"/>
                    <a:gd name="connsiteY18" fmla="*/ 940777 h 989135"/>
                    <a:gd name="connsiteX19" fmla="*/ 219807 w 590549"/>
                    <a:gd name="connsiteY19" fmla="*/ 905608 h 989135"/>
                    <a:gd name="connsiteX20" fmla="*/ 281354 w 590549"/>
                    <a:gd name="connsiteY20" fmla="*/ 861646 h 989135"/>
                    <a:gd name="connsiteX21" fmla="*/ 316523 w 590549"/>
                    <a:gd name="connsiteY21" fmla="*/ 844062 h 989135"/>
                    <a:gd name="connsiteX22" fmla="*/ 298938 w 590549"/>
                    <a:gd name="connsiteY22" fmla="*/ 791308 h 989135"/>
                    <a:gd name="connsiteX23" fmla="*/ 193431 w 590549"/>
                    <a:gd name="connsiteY23" fmla="*/ 615462 h 989135"/>
                    <a:gd name="connsiteX24" fmla="*/ 193431 w 590549"/>
                    <a:gd name="connsiteY24" fmla="*/ 580293 h 989135"/>
                    <a:gd name="connsiteX25" fmla="*/ 228600 w 590549"/>
                    <a:gd name="connsiteY25" fmla="*/ 518746 h 989135"/>
                    <a:gd name="connsiteX26" fmla="*/ 272561 w 590549"/>
                    <a:gd name="connsiteY26" fmla="*/ 474785 h 989135"/>
                    <a:gd name="connsiteX27" fmla="*/ 325315 w 590549"/>
                    <a:gd name="connsiteY27" fmla="*/ 422031 h 98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90549" h="989135">
                      <a:moveTo>
                        <a:pt x="0" y="0"/>
                      </a:moveTo>
                      <a:cubicBezTo>
                        <a:pt x="74734" y="87923"/>
                        <a:pt x="149469" y="175846"/>
                        <a:pt x="211015" y="219808"/>
                      </a:cubicBezTo>
                      <a:cubicBezTo>
                        <a:pt x="272561" y="263770"/>
                        <a:pt x="317989" y="252047"/>
                        <a:pt x="369277" y="263770"/>
                      </a:cubicBezTo>
                      <a:cubicBezTo>
                        <a:pt x="420566" y="275493"/>
                        <a:pt x="486508" y="274027"/>
                        <a:pt x="518746" y="290146"/>
                      </a:cubicBezTo>
                      <a:cubicBezTo>
                        <a:pt x="550984" y="306265"/>
                        <a:pt x="550984" y="337039"/>
                        <a:pt x="562707" y="360485"/>
                      </a:cubicBezTo>
                      <a:cubicBezTo>
                        <a:pt x="574430" y="383931"/>
                        <a:pt x="587619" y="410308"/>
                        <a:pt x="589084" y="430823"/>
                      </a:cubicBezTo>
                      <a:cubicBezTo>
                        <a:pt x="590549" y="451338"/>
                        <a:pt x="584688" y="468923"/>
                        <a:pt x="571500" y="483577"/>
                      </a:cubicBezTo>
                      <a:cubicBezTo>
                        <a:pt x="558312" y="498231"/>
                        <a:pt x="536331" y="502627"/>
                        <a:pt x="509954" y="518746"/>
                      </a:cubicBezTo>
                      <a:cubicBezTo>
                        <a:pt x="483577" y="534865"/>
                        <a:pt x="436684" y="562708"/>
                        <a:pt x="413238" y="580293"/>
                      </a:cubicBezTo>
                      <a:cubicBezTo>
                        <a:pt x="389792" y="597878"/>
                        <a:pt x="367812" y="593481"/>
                        <a:pt x="369277" y="624254"/>
                      </a:cubicBezTo>
                      <a:cubicBezTo>
                        <a:pt x="370742" y="655027"/>
                        <a:pt x="400050" y="722435"/>
                        <a:pt x="422031" y="764931"/>
                      </a:cubicBezTo>
                      <a:cubicBezTo>
                        <a:pt x="444012" y="807427"/>
                        <a:pt x="483576" y="848458"/>
                        <a:pt x="501161" y="879231"/>
                      </a:cubicBezTo>
                      <a:cubicBezTo>
                        <a:pt x="518746" y="910004"/>
                        <a:pt x="520211" y="934916"/>
                        <a:pt x="527538" y="949570"/>
                      </a:cubicBezTo>
                      <a:cubicBezTo>
                        <a:pt x="534865" y="964224"/>
                        <a:pt x="545123" y="961293"/>
                        <a:pt x="545123" y="967154"/>
                      </a:cubicBezTo>
                      <a:cubicBezTo>
                        <a:pt x="545123" y="973015"/>
                        <a:pt x="550984" y="981808"/>
                        <a:pt x="527538" y="984739"/>
                      </a:cubicBezTo>
                      <a:cubicBezTo>
                        <a:pt x="504092" y="987670"/>
                        <a:pt x="451338" y="989135"/>
                        <a:pt x="404446" y="984739"/>
                      </a:cubicBezTo>
                      <a:cubicBezTo>
                        <a:pt x="357554" y="980343"/>
                        <a:pt x="246184" y="958362"/>
                        <a:pt x="246184" y="958362"/>
                      </a:cubicBezTo>
                      <a:cubicBezTo>
                        <a:pt x="211015" y="952501"/>
                        <a:pt x="206619" y="952501"/>
                        <a:pt x="193431" y="949570"/>
                      </a:cubicBezTo>
                      <a:cubicBezTo>
                        <a:pt x="180243" y="946639"/>
                        <a:pt x="162658" y="948104"/>
                        <a:pt x="167054" y="940777"/>
                      </a:cubicBezTo>
                      <a:cubicBezTo>
                        <a:pt x="171450" y="933450"/>
                        <a:pt x="200757" y="918796"/>
                        <a:pt x="219807" y="905608"/>
                      </a:cubicBezTo>
                      <a:cubicBezTo>
                        <a:pt x="238857" y="892420"/>
                        <a:pt x="265235" y="871904"/>
                        <a:pt x="281354" y="861646"/>
                      </a:cubicBezTo>
                      <a:cubicBezTo>
                        <a:pt x="297473" y="851388"/>
                        <a:pt x="313592" y="855785"/>
                        <a:pt x="316523" y="844062"/>
                      </a:cubicBezTo>
                      <a:cubicBezTo>
                        <a:pt x="319454" y="832339"/>
                        <a:pt x="319453" y="829408"/>
                        <a:pt x="298938" y="791308"/>
                      </a:cubicBezTo>
                      <a:cubicBezTo>
                        <a:pt x="278423" y="753208"/>
                        <a:pt x="211016" y="650631"/>
                        <a:pt x="193431" y="615462"/>
                      </a:cubicBezTo>
                      <a:cubicBezTo>
                        <a:pt x="175847" y="580293"/>
                        <a:pt x="187569" y="596412"/>
                        <a:pt x="193431" y="580293"/>
                      </a:cubicBezTo>
                      <a:cubicBezTo>
                        <a:pt x="199293" y="564174"/>
                        <a:pt x="215412" y="536331"/>
                        <a:pt x="228600" y="518746"/>
                      </a:cubicBezTo>
                      <a:cubicBezTo>
                        <a:pt x="241788" y="501161"/>
                        <a:pt x="272561" y="474785"/>
                        <a:pt x="272561" y="474785"/>
                      </a:cubicBezTo>
                      <a:lnTo>
                        <a:pt x="325315" y="422031"/>
                      </a:ln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42" name="任意多边形 204"/>
                <p:cNvSpPr/>
                <p:nvPr/>
              </p:nvSpPr>
              <p:spPr>
                <a:xfrm>
                  <a:off x="4305643" y="1294894"/>
                  <a:ext cx="322109" cy="845284"/>
                </a:xfrm>
                <a:custGeom>
                  <a:avLst/>
                  <a:gdLst>
                    <a:gd name="connsiteX0" fmla="*/ 323850 w 323850"/>
                    <a:gd name="connsiteY0" fmla="*/ 70338 h 845526"/>
                    <a:gd name="connsiteX1" fmla="*/ 271096 w 323850"/>
                    <a:gd name="connsiteY1" fmla="*/ 175846 h 845526"/>
                    <a:gd name="connsiteX2" fmla="*/ 244719 w 323850"/>
                    <a:gd name="connsiteY2" fmla="*/ 290146 h 845526"/>
                    <a:gd name="connsiteX3" fmla="*/ 209550 w 323850"/>
                    <a:gd name="connsiteY3" fmla="*/ 404446 h 845526"/>
                    <a:gd name="connsiteX4" fmla="*/ 183173 w 323850"/>
                    <a:gd name="connsiteY4" fmla="*/ 509953 h 845526"/>
                    <a:gd name="connsiteX5" fmla="*/ 183173 w 323850"/>
                    <a:gd name="connsiteY5" fmla="*/ 571500 h 845526"/>
                    <a:gd name="connsiteX6" fmla="*/ 183173 w 323850"/>
                    <a:gd name="connsiteY6" fmla="*/ 633046 h 845526"/>
                    <a:gd name="connsiteX7" fmla="*/ 200757 w 323850"/>
                    <a:gd name="connsiteY7" fmla="*/ 641838 h 845526"/>
                    <a:gd name="connsiteX8" fmla="*/ 200757 w 323850"/>
                    <a:gd name="connsiteY8" fmla="*/ 677007 h 845526"/>
                    <a:gd name="connsiteX9" fmla="*/ 200757 w 323850"/>
                    <a:gd name="connsiteY9" fmla="*/ 703384 h 845526"/>
                    <a:gd name="connsiteX10" fmla="*/ 183173 w 323850"/>
                    <a:gd name="connsiteY10" fmla="*/ 756138 h 845526"/>
                    <a:gd name="connsiteX11" fmla="*/ 183173 w 323850"/>
                    <a:gd name="connsiteY11" fmla="*/ 773723 h 845526"/>
                    <a:gd name="connsiteX12" fmla="*/ 227134 w 323850"/>
                    <a:gd name="connsiteY12" fmla="*/ 756138 h 845526"/>
                    <a:gd name="connsiteX13" fmla="*/ 227134 w 323850"/>
                    <a:gd name="connsiteY13" fmla="*/ 782515 h 845526"/>
                    <a:gd name="connsiteX14" fmla="*/ 227134 w 323850"/>
                    <a:gd name="connsiteY14" fmla="*/ 817684 h 845526"/>
                    <a:gd name="connsiteX15" fmla="*/ 183173 w 323850"/>
                    <a:gd name="connsiteY15" fmla="*/ 844061 h 845526"/>
                    <a:gd name="connsiteX16" fmla="*/ 139211 w 323850"/>
                    <a:gd name="connsiteY16" fmla="*/ 826476 h 845526"/>
                    <a:gd name="connsiteX17" fmla="*/ 51288 w 323850"/>
                    <a:gd name="connsiteY17" fmla="*/ 817684 h 845526"/>
                    <a:gd name="connsiteX18" fmla="*/ 7327 w 323850"/>
                    <a:gd name="connsiteY18" fmla="*/ 791307 h 845526"/>
                    <a:gd name="connsiteX19" fmla="*/ 7327 w 323850"/>
                    <a:gd name="connsiteY19" fmla="*/ 764930 h 845526"/>
                    <a:gd name="connsiteX20" fmla="*/ 16119 w 323850"/>
                    <a:gd name="connsiteY20" fmla="*/ 738553 h 845526"/>
                    <a:gd name="connsiteX21" fmla="*/ 51288 w 323850"/>
                    <a:gd name="connsiteY21" fmla="*/ 703384 h 845526"/>
                    <a:gd name="connsiteX22" fmla="*/ 77665 w 323850"/>
                    <a:gd name="connsiteY22" fmla="*/ 668215 h 845526"/>
                    <a:gd name="connsiteX23" fmla="*/ 95250 w 323850"/>
                    <a:gd name="connsiteY23" fmla="*/ 650630 h 845526"/>
                    <a:gd name="connsiteX24" fmla="*/ 95250 w 323850"/>
                    <a:gd name="connsiteY24" fmla="*/ 553915 h 845526"/>
                    <a:gd name="connsiteX25" fmla="*/ 104042 w 323850"/>
                    <a:gd name="connsiteY25" fmla="*/ 386861 h 845526"/>
                    <a:gd name="connsiteX26" fmla="*/ 104042 w 323850"/>
                    <a:gd name="connsiteY26" fmla="*/ 316523 h 845526"/>
                    <a:gd name="connsiteX27" fmla="*/ 121627 w 323850"/>
                    <a:gd name="connsiteY27" fmla="*/ 228600 h 845526"/>
                    <a:gd name="connsiteX28" fmla="*/ 139211 w 323850"/>
                    <a:gd name="connsiteY28" fmla="*/ 123092 h 845526"/>
                    <a:gd name="connsiteX29" fmla="*/ 165588 w 323850"/>
                    <a:gd name="connsiteY29" fmla="*/ 43961 h 845526"/>
                    <a:gd name="connsiteX30" fmla="*/ 183173 w 323850"/>
                    <a:gd name="connsiteY30" fmla="*/ 0 h 84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23850" h="845526">
                      <a:moveTo>
                        <a:pt x="323850" y="70338"/>
                      </a:moveTo>
                      <a:cubicBezTo>
                        <a:pt x="304067" y="104774"/>
                        <a:pt x="284285" y="139211"/>
                        <a:pt x="271096" y="175846"/>
                      </a:cubicBezTo>
                      <a:cubicBezTo>
                        <a:pt x="257907" y="212481"/>
                        <a:pt x="254977" y="252046"/>
                        <a:pt x="244719" y="290146"/>
                      </a:cubicBezTo>
                      <a:cubicBezTo>
                        <a:pt x="234461" y="328246"/>
                        <a:pt x="219808" y="367812"/>
                        <a:pt x="209550" y="404446"/>
                      </a:cubicBezTo>
                      <a:cubicBezTo>
                        <a:pt x="199292" y="441080"/>
                        <a:pt x="187569" y="482111"/>
                        <a:pt x="183173" y="509953"/>
                      </a:cubicBezTo>
                      <a:cubicBezTo>
                        <a:pt x="178777" y="537795"/>
                        <a:pt x="183173" y="571500"/>
                        <a:pt x="183173" y="571500"/>
                      </a:cubicBezTo>
                      <a:cubicBezTo>
                        <a:pt x="183173" y="592015"/>
                        <a:pt x="180242" y="621323"/>
                        <a:pt x="183173" y="633046"/>
                      </a:cubicBezTo>
                      <a:cubicBezTo>
                        <a:pt x="186104" y="644769"/>
                        <a:pt x="197826" y="634511"/>
                        <a:pt x="200757" y="641838"/>
                      </a:cubicBezTo>
                      <a:cubicBezTo>
                        <a:pt x="203688" y="649165"/>
                        <a:pt x="200757" y="677007"/>
                        <a:pt x="200757" y="677007"/>
                      </a:cubicBezTo>
                      <a:cubicBezTo>
                        <a:pt x="200757" y="687265"/>
                        <a:pt x="203688" y="690196"/>
                        <a:pt x="200757" y="703384"/>
                      </a:cubicBezTo>
                      <a:cubicBezTo>
                        <a:pt x="197826" y="716572"/>
                        <a:pt x="186104" y="744415"/>
                        <a:pt x="183173" y="756138"/>
                      </a:cubicBezTo>
                      <a:cubicBezTo>
                        <a:pt x="180242" y="767861"/>
                        <a:pt x="175846" y="773723"/>
                        <a:pt x="183173" y="773723"/>
                      </a:cubicBezTo>
                      <a:cubicBezTo>
                        <a:pt x="190500" y="773723"/>
                        <a:pt x="219807" y="754673"/>
                        <a:pt x="227134" y="756138"/>
                      </a:cubicBezTo>
                      <a:cubicBezTo>
                        <a:pt x="234461" y="757603"/>
                        <a:pt x="227134" y="782515"/>
                        <a:pt x="227134" y="782515"/>
                      </a:cubicBezTo>
                      <a:cubicBezTo>
                        <a:pt x="227134" y="792773"/>
                        <a:pt x="234461" y="807426"/>
                        <a:pt x="227134" y="817684"/>
                      </a:cubicBezTo>
                      <a:cubicBezTo>
                        <a:pt x="219807" y="827942"/>
                        <a:pt x="197827" y="842596"/>
                        <a:pt x="183173" y="844061"/>
                      </a:cubicBezTo>
                      <a:cubicBezTo>
                        <a:pt x="168519" y="845526"/>
                        <a:pt x="161192" y="830872"/>
                        <a:pt x="139211" y="826476"/>
                      </a:cubicBezTo>
                      <a:cubicBezTo>
                        <a:pt x="117230" y="822080"/>
                        <a:pt x="73269" y="823545"/>
                        <a:pt x="51288" y="817684"/>
                      </a:cubicBezTo>
                      <a:cubicBezTo>
                        <a:pt x="29307" y="811823"/>
                        <a:pt x="14654" y="800099"/>
                        <a:pt x="7327" y="791307"/>
                      </a:cubicBezTo>
                      <a:cubicBezTo>
                        <a:pt x="0" y="782515"/>
                        <a:pt x="5862" y="773722"/>
                        <a:pt x="7327" y="764930"/>
                      </a:cubicBezTo>
                      <a:cubicBezTo>
                        <a:pt x="8792" y="756138"/>
                        <a:pt x="8792" y="748811"/>
                        <a:pt x="16119" y="738553"/>
                      </a:cubicBezTo>
                      <a:cubicBezTo>
                        <a:pt x="23446" y="728295"/>
                        <a:pt x="41030" y="715107"/>
                        <a:pt x="51288" y="703384"/>
                      </a:cubicBezTo>
                      <a:cubicBezTo>
                        <a:pt x="61546" y="691661"/>
                        <a:pt x="70338" y="677007"/>
                        <a:pt x="77665" y="668215"/>
                      </a:cubicBezTo>
                      <a:cubicBezTo>
                        <a:pt x="84992" y="659423"/>
                        <a:pt x="92319" y="669680"/>
                        <a:pt x="95250" y="650630"/>
                      </a:cubicBezTo>
                      <a:cubicBezTo>
                        <a:pt x="98181" y="631580"/>
                        <a:pt x="93785" y="597876"/>
                        <a:pt x="95250" y="553915"/>
                      </a:cubicBezTo>
                      <a:cubicBezTo>
                        <a:pt x="96715" y="509954"/>
                        <a:pt x="102577" y="426426"/>
                        <a:pt x="104042" y="386861"/>
                      </a:cubicBezTo>
                      <a:cubicBezTo>
                        <a:pt x="105507" y="347296"/>
                        <a:pt x="101111" y="342900"/>
                        <a:pt x="104042" y="316523"/>
                      </a:cubicBezTo>
                      <a:cubicBezTo>
                        <a:pt x="106973" y="290146"/>
                        <a:pt x="115766" y="260838"/>
                        <a:pt x="121627" y="228600"/>
                      </a:cubicBezTo>
                      <a:cubicBezTo>
                        <a:pt x="127488" y="196362"/>
                        <a:pt x="131884" y="153865"/>
                        <a:pt x="139211" y="123092"/>
                      </a:cubicBezTo>
                      <a:cubicBezTo>
                        <a:pt x="146538" y="92319"/>
                        <a:pt x="158261" y="64476"/>
                        <a:pt x="165588" y="43961"/>
                      </a:cubicBezTo>
                      <a:cubicBezTo>
                        <a:pt x="172915" y="23446"/>
                        <a:pt x="178044" y="11723"/>
                        <a:pt x="183173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43" name="任意多边形 205"/>
                <p:cNvSpPr/>
                <p:nvPr/>
              </p:nvSpPr>
              <p:spPr>
                <a:xfrm>
                  <a:off x="4129101" y="1319664"/>
                  <a:ext cx="309720" cy="786456"/>
                </a:xfrm>
                <a:custGeom>
                  <a:avLst/>
                  <a:gdLst>
                    <a:gd name="connsiteX0" fmla="*/ 309195 w 309195"/>
                    <a:gd name="connsiteY0" fmla="*/ 61546 h 759070"/>
                    <a:gd name="connsiteX1" fmla="*/ 274026 w 309195"/>
                    <a:gd name="connsiteY1" fmla="*/ 17585 h 759070"/>
                    <a:gd name="connsiteX2" fmla="*/ 230065 w 309195"/>
                    <a:gd name="connsiteY2" fmla="*/ 105508 h 759070"/>
                    <a:gd name="connsiteX3" fmla="*/ 186103 w 309195"/>
                    <a:gd name="connsiteY3" fmla="*/ 246185 h 759070"/>
                    <a:gd name="connsiteX4" fmla="*/ 133349 w 309195"/>
                    <a:gd name="connsiteY4" fmla="*/ 474785 h 759070"/>
                    <a:gd name="connsiteX5" fmla="*/ 150934 w 309195"/>
                    <a:gd name="connsiteY5" fmla="*/ 606669 h 759070"/>
                    <a:gd name="connsiteX6" fmla="*/ 168519 w 309195"/>
                    <a:gd name="connsiteY6" fmla="*/ 641839 h 759070"/>
                    <a:gd name="connsiteX7" fmla="*/ 150934 w 309195"/>
                    <a:gd name="connsiteY7" fmla="*/ 677008 h 759070"/>
                    <a:gd name="connsiteX8" fmla="*/ 133349 w 309195"/>
                    <a:gd name="connsiteY8" fmla="*/ 694593 h 759070"/>
                    <a:gd name="connsiteX9" fmla="*/ 186103 w 309195"/>
                    <a:gd name="connsiteY9" fmla="*/ 685800 h 759070"/>
                    <a:gd name="connsiteX10" fmla="*/ 212480 w 309195"/>
                    <a:gd name="connsiteY10" fmla="*/ 694593 h 759070"/>
                    <a:gd name="connsiteX11" fmla="*/ 212480 w 309195"/>
                    <a:gd name="connsiteY11" fmla="*/ 720969 h 759070"/>
                    <a:gd name="connsiteX12" fmla="*/ 186103 w 309195"/>
                    <a:gd name="connsiteY12" fmla="*/ 747346 h 759070"/>
                    <a:gd name="connsiteX13" fmla="*/ 159726 w 309195"/>
                    <a:gd name="connsiteY13" fmla="*/ 756139 h 759070"/>
                    <a:gd name="connsiteX14" fmla="*/ 124557 w 309195"/>
                    <a:gd name="connsiteY14" fmla="*/ 756139 h 759070"/>
                    <a:gd name="connsiteX15" fmla="*/ 89388 w 309195"/>
                    <a:gd name="connsiteY15" fmla="*/ 738554 h 759070"/>
                    <a:gd name="connsiteX16" fmla="*/ 36634 w 309195"/>
                    <a:gd name="connsiteY16" fmla="*/ 720969 h 759070"/>
                    <a:gd name="connsiteX17" fmla="*/ 19049 w 309195"/>
                    <a:gd name="connsiteY17" fmla="*/ 694593 h 759070"/>
                    <a:gd name="connsiteX18" fmla="*/ 1465 w 309195"/>
                    <a:gd name="connsiteY18" fmla="*/ 677008 h 759070"/>
                    <a:gd name="connsiteX19" fmla="*/ 10257 w 309195"/>
                    <a:gd name="connsiteY19" fmla="*/ 641839 h 759070"/>
                    <a:gd name="connsiteX20" fmla="*/ 36634 w 309195"/>
                    <a:gd name="connsiteY20" fmla="*/ 597877 h 759070"/>
                    <a:gd name="connsiteX21" fmla="*/ 63011 w 309195"/>
                    <a:gd name="connsiteY21" fmla="*/ 553916 h 759070"/>
                    <a:gd name="connsiteX22" fmla="*/ 71803 w 309195"/>
                    <a:gd name="connsiteY22" fmla="*/ 545123 h 759070"/>
                    <a:gd name="connsiteX23" fmla="*/ 71803 w 309195"/>
                    <a:gd name="connsiteY23" fmla="*/ 448408 h 759070"/>
                    <a:gd name="connsiteX24" fmla="*/ 80595 w 309195"/>
                    <a:gd name="connsiteY24" fmla="*/ 325316 h 759070"/>
                    <a:gd name="connsiteX25" fmla="*/ 106972 w 309195"/>
                    <a:gd name="connsiteY25" fmla="*/ 167054 h 759070"/>
                    <a:gd name="connsiteX26" fmla="*/ 124557 w 309195"/>
                    <a:gd name="connsiteY26" fmla="*/ 96716 h 759070"/>
                    <a:gd name="connsiteX27" fmla="*/ 150934 w 309195"/>
                    <a:gd name="connsiteY27" fmla="*/ 0 h 759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09195" h="759070">
                      <a:moveTo>
                        <a:pt x="309195" y="61546"/>
                      </a:moveTo>
                      <a:cubicBezTo>
                        <a:pt x="298204" y="35902"/>
                        <a:pt x="287214" y="10258"/>
                        <a:pt x="274026" y="17585"/>
                      </a:cubicBezTo>
                      <a:cubicBezTo>
                        <a:pt x="260838" y="24912"/>
                        <a:pt x="244719" y="67408"/>
                        <a:pt x="230065" y="105508"/>
                      </a:cubicBezTo>
                      <a:cubicBezTo>
                        <a:pt x="215411" y="143608"/>
                        <a:pt x="202222" y="184639"/>
                        <a:pt x="186103" y="246185"/>
                      </a:cubicBezTo>
                      <a:cubicBezTo>
                        <a:pt x="169984" y="307731"/>
                        <a:pt x="139210" y="414704"/>
                        <a:pt x="133349" y="474785"/>
                      </a:cubicBezTo>
                      <a:cubicBezTo>
                        <a:pt x="127488" y="534866"/>
                        <a:pt x="145072" y="578827"/>
                        <a:pt x="150934" y="606669"/>
                      </a:cubicBezTo>
                      <a:cubicBezTo>
                        <a:pt x="156796" y="634511"/>
                        <a:pt x="168519" y="630116"/>
                        <a:pt x="168519" y="641839"/>
                      </a:cubicBezTo>
                      <a:cubicBezTo>
                        <a:pt x="168519" y="653562"/>
                        <a:pt x="156796" y="668216"/>
                        <a:pt x="150934" y="677008"/>
                      </a:cubicBezTo>
                      <a:cubicBezTo>
                        <a:pt x="145072" y="685800"/>
                        <a:pt x="127488" y="693128"/>
                        <a:pt x="133349" y="694593"/>
                      </a:cubicBezTo>
                      <a:cubicBezTo>
                        <a:pt x="139210" y="696058"/>
                        <a:pt x="172915" y="685800"/>
                        <a:pt x="186103" y="685800"/>
                      </a:cubicBezTo>
                      <a:cubicBezTo>
                        <a:pt x="199291" y="685800"/>
                        <a:pt x="208084" y="688732"/>
                        <a:pt x="212480" y="694593"/>
                      </a:cubicBezTo>
                      <a:cubicBezTo>
                        <a:pt x="216876" y="700454"/>
                        <a:pt x="216876" y="712177"/>
                        <a:pt x="212480" y="720969"/>
                      </a:cubicBezTo>
                      <a:cubicBezTo>
                        <a:pt x="208084" y="729761"/>
                        <a:pt x="194895" y="741484"/>
                        <a:pt x="186103" y="747346"/>
                      </a:cubicBezTo>
                      <a:cubicBezTo>
                        <a:pt x="177311" y="753208"/>
                        <a:pt x="169984" y="754673"/>
                        <a:pt x="159726" y="756139"/>
                      </a:cubicBezTo>
                      <a:cubicBezTo>
                        <a:pt x="149468" y="757605"/>
                        <a:pt x="136280" y="759070"/>
                        <a:pt x="124557" y="756139"/>
                      </a:cubicBezTo>
                      <a:cubicBezTo>
                        <a:pt x="112834" y="753208"/>
                        <a:pt x="104042" y="744416"/>
                        <a:pt x="89388" y="738554"/>
                      </a:cubicBezTo>
                      <a:cubicBezTo>
                        <a:pt x="74734" y="732692"/>
                        <a:pt x="48357" y="728296"/>
                        <a:pt x="36634" y="720969"/>
                      </a:cubicBezTo>
                      <a:cubicBezTo>
                        <a:pt x="24911" y="713642"/>
                        <a:pt x="24910" y="701920"/>
                        <a:pt x="19049" y="694593"/>
                      </a:cubicBezTo>
                      <a:cubicBezTo>
                        <a:pt x="13188" y="687266"/>
                        <a:pt x="2930" y="685800"/>
                        <a:pt x="1465" y="677008"/>
                      </a:cubicBezTo>
                      <a:cubicBezTo>
                        <a:pt x="0" y="668216"/>
                        <a:pt x="4396" y="655027"/>
                        <a:pt x="10257" y="641839"/>
                      </a:cubicBezTo>
                      <a:cubicBezTo>
                        <a:pt x="16118" y="628651"/>
                        <a:pt x="36634" y="597877"/>
                        <a:pt x="36634" y="597877"/>
                      </a:cubicBezTo>
                      <a:cubicBezTo>
                        <a:pt x="45426" y="583223"/>
                        <a:pt x="57150" y="562708"/>
                        <a:pt x="63011" y="553916"/>
                      </a:cubicBezTo>
                      <a:cubicBezTo>
                        <a:pt x="68872" y="545124"/>
                        <a:pt x="70338" y="562708"/>
                        <a:pt x="71803" y="545123"/>
                      </a:cubicBezTo>
                      <a:cubicBezTo>
                        <a:pt x="73268" y="527538"/>
                        <a:pt x="70338" y="485043"/>
                        <a:pt x="71803" y="448408"/>
                      </a:cubicBezTo>
                      <a:cubicBezTo>
                        <a:pt x="73268" y="411774"/>
                        <a:pt x="74734" y="372208"/>
                        <a:pt x="80595" y="325316"/>
                      </a:cubicBezTo>
                      <a:cubicBezTo>
                        <a:pt x="86456" y="278424"/>
                        <a:pt x="99645" y="205154"/>
                        <a:pt x="106972" y="167054"/>
                      </a:cubicBezTo>
                      <a:cubicBezTo>
                        <a:pt x="114299" y="128954"/>
                        <a:pt x="117230" y="124558"/>
                        <a:pt x="124557" y="96716"/>
                      </a:cubicBezTo>
                      <a:cubicBezTo>
                        <a:pt x="131884" y="68874"/>
                        <a:pt x="141409" y="34437"/>
                        <a:pt x="150934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44" name="任意多边形 206"/>
                <p:cNvSpPr/>
                <p:nvPr/>
              </p:nvSpPr>
              <p:spPr>
                <a:xfrm>
                  <a:off x="4491475" y="1607617"/>
                  <a:ext cx="275650" cy="448962"/>
                </a:xfrm>
                <a:custGeom>
                  <a:avLst/>
                  <a:gdLst>
                    <a:gd name="connsiteX0" fmla="*/ 174381 w 274027"/>
                    <a:gd name="connsiteY0" fmla="*/ 70338 h 451339"/>
                    <a:gd name="connsiteX1" fmla="*/ 183173 w 274027"/>
                    <a:gd name="connsiteY1" fmla="*/ 158262 h 451339"/>
                    <a:gd name="connsiteX2" fmla="*/ 183173 w 274027"/>
                    <a:gd name="connsiteY2" fmla="*/ 272562 h 451339"/>
                    <a:gd name="connsiteX3" fmla="*/ 209550 w 274027"/>
                    <a:gd name="connsiteY3" fmla="*/ 307731 h 451339"/>
                    <a:gd name="connsiteX4" fmla="*/ 227135 w 274027"/>
                    <a:gd name="connsiteY4" fmla="*/ 342900 h 451339"/>
                    <a:gd name="connsiteX5" fmla="*/ 253511 w 274027"/>
                    <a:gd name="connsiteY5" fmla="*/ 378069 h 451339"/>
                    <a:gd name="connsiteX6" fmla="*/ 271096 w 274027"/>
                    <a:gd name="connsiteY6" fmla="*/ 395654 h 451339"/>
                    <a:gd name="connsiteX7" fmla="*/ 271096 w 274027"/>
                    <a:gd name="connsiteY7" fmla="*/ 413238 h 451339"/>
                    <a:gd name="connsiteX8" fmla="*/ 271096 w 274027"/>
                    <a:gd name="connsiteY8" fmla="*/ 430823 h 451339"/>
                    <a:gd name="connsiteX9" fmla="*/ 253511 w 274027"/>
                    <a:gd name="connsiteY9" fmla="*/ 439615 h 451339"/>
                    <a:gd name="connsiteX10" fmla="*/ 218342 w 274027"/>
                    <a:gd name="connsiteY10" fmla="*/ 448408 h 451339"/>
                    <a:gd name="connsiteX11" fmla="*/ 174381 w 274027"/>
                    <a:gd name="connsiteY11" fmla="*/ 448408 h 451339"/>
                    <a:gd name="connsiteX12" fmla="*/ 148004 w 274027"/>
                    <a:gd name="connsiteY12" fmla="*/ 448408 h 451339"/>
                    <a:gd name="connsiteX13" fmla="*/ 95250 w 274027"/>
                    <a:gd name="connsiteY13" fmla="*/ 430823 h 451339"/>
                    <a:gd name="connsiteX14" fmla="*/ 51288 w 274027"/>
                    <a:gd name="connsiteY14" fmla="*/ 430823 h 451339"/>
                    <a:gd name="connsiteX15" fmla="*/ 24911 w 274027"/>
                    <a:gd name="connsiteY15" fmla="*/ 430823 h 451339"/>
                    <a:gd name="connsiteX16" fmla="*/ 7327 w 274027"/>
                    <a:gd name="connsiteY16" fmla="*/ 422031 h 451339"/>
                    <a:gd name="connsiteX17" fmla="*/ 68873 w 274027"/>
                    <a:gd name="connsiteY17" fmla="*/ 386862 h 451339"/>
                    <a:gd name="connsiteX18" fmla="*/ 130419 w 274027"/>
                    <a:gd name="connsiteY18" fmla="*/ 360485 h 451339"/>
                    <a:gd name="connsiteX19" fmla="*/ 148004 w 274027"/>
                    <a:gd name="connsiteY19" fmla="*/ 342900 h 451339"/>
                    <a:gd name="connsiteX20" fmla="*/ 121627 w 274027"/>
                    <a:gd name="connsiteY20" fmla="*/ 290146 h 451339"/>
                    <a:gd name="connsiteX21" fmla="*/ 104042 w 274027"/>
                    <a:gd name="connsiteY21" fmla="*/ 254977 h 451339"/>
                    <a:gd name="connsiteX22" fmla="*/ 77665 w 274027"/>
                    <a:gd name="connsiteY22" fmla="*/ 167054 h 451339"/>
                    <a:gd name="connsiteX23" fmla="*/ 42496 w 274027"/>
                    <a:gd name="connsiteY23" fmla="*/ 123092 h 451339"/>
                    <a:gd name="connsiteX24" fmla="*/ 33704 w 274027"/>
                    <a:gd name="connsiteY24" fmla="*/ 87923 h 451339"/>
                    <a:gd name="connsiteX25" fmla="*/ 33704 w 274027"/>
                    <a:gd name="connsiteY25" fmla="*/ 61546 h 451339"/>
                    <a:gd name="connsiteX26" fmla="*/ 68873 w 274027"/>
                    <a:gd name="connsiteY26" fmla="*/ 17585 h 451339"/>
                    <a:gd name="connsiteX27" fmla="*/ 77665 w 274027"/>
                    <a:gd name="connsiteY27" fmla="*/ 0 h 45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74027" h="451339">
                      <a:moveTo>
                        <a:pt x="174381" y="70338"/>
                      </a:moveTo>
                      <a:cubicBezTo>
                        <a:pt x="178044" y="97448"/>
                        <a:pt x="181708" y="124558"/>
                        <a:pt x="183173" y="158262"/>
                      </a:cubicBezTo>
                      <a:cubicBezTo>
                        <a:pt x="184638" y="191966"/>
                        <a:pt x="178777" y="247651"/>
                        <a:pt x="183173" y="272562"/>
                      </a:cubicBezTo>
                      <a:cubicBezTo>
                        <a:pt x="187569" y="297473"/>
                        <a:pt x="202223" y="296008"/>
                        <a:pt x="209550" y="307731"/>
                      </a:cubicBezTo>
                      <a:cubicBezTo>
                        <a:pt x="216877" y="319454"/>
                        <a:pt x="219808" y="331177"/>
                        <a:pt x="227135" y="342900"/>
                      </a:cubicBezTo>
                      <a:cubicBezTo>
                        <a:pt x="234462" y="354623"/>
                        <a:pt x="246184" y="369277"/>
                        <a:pt x="253511" y="378069"/>
                      </a:cubicBezTo>
                      <a:cubicBezTo>
                        <a:pt x="260838" y="386861"/>
                        <a:pt x="268165" y="389792"/>
                        <a:pt x="271096" y="395654"/>
                      </a:cubicBezTo>
                      <a:cubicBezTo>
                        <a:pt x="274027" y="401516"/>
                        <a:pt x="271096" y="413238"/>
                        <a:pt x="271096" y="413238"/>
                      </a:cubicBezTo>
                      <a:cubicBezTo>
                        <a:pt x="271096" y="419099"/>
                        <a:pt x="274027" y="426427"/>
                        <a:pt x="271096" y="430823"/>
                      </a:cubicBezTo>
                      <a:cubicBezTo>
                        <a:pt x="268165" y="435219"/>
                        <a:pt x="262303" y="436684"/>
                        <a:pt x="253511" y="439615"/>
                      </a:cubicBezTo>
                      <a:cubicBezTo>
                        <a:pt x="244719" y="442546"/>
                        <a:pt x="231530" y="446943"/>
                        <a:pt x="218342" y="448408"/>
                      </a:cubicBezTo>
                      <a:cubicBezTo>
                        <a:pt x="205154" y="449873"/>
                        <a:pt x="174381" y="448408"/>
                        <a:pt x="174381" y="448408"/>
                      </a:cubicBezTo>
                      <a:cubicBezTo>
                        <a:pt x="162658" y="448408"/>
                        <a:pt x="161193" y="451339"/>
                        <a:pt x="148004" y="448408"/>
                      </a:cubicBezTo>
                      <a:cubicBezTo>
                        <a:pt x="134816" y="445477"/>
                        <a:pt x="111369" y="433754"/>
                        <a:pt x="95250" y="430823"/>
                      </a:cubicBezTo>
                      <a:cubicBezTo>
                        <a:pt x="79131" y="427892"/>
                        <a:pt x="51288" y="430823"/>
                        <a:pt x="51288" y="430823"/>
                      </a:cubicBezTo>
                      <a:cubicBezTo>
                        <a:pt x="39565" y="430823"/>
                        <a:pt x="32238" y="432288"/>
                        <a:pt x="24911" y="430823"/>
                      </a:cubicBezTo>
                      <a:cubicBezTo>
                        <a:pt x="17584" y="429358"/>
                        <a:pt x="0" y="429358"/>
                        <a:pt x="7327" y="422031"/>
                      </a:cubicBezTo>
                      <a:cubicBezTo>
                        <a:pt x="14654" y="414704"/>
                        <a:pt x="48358" y="397120"/>
                        <a:pt x="68873" y="386862"/>
                      </a:cubicBezTo>
                      <a:cubicBezTo>
                        <a:pt x="89388" y="376604"/>
                        <a:pt x="117231" y="367812"/>
                        <a:pt x="130419" y="360485"/>
                      </a:cubicBezTo>
                      <a:cubicBezTo>
                        <a:pt x="143608" y="353158"/>
                        <a:pt x="149469" y="354623"/>
                        <a:pt x="148004" y="342900"/>
                      </a:cubicBezTo>
                      <a:cubicBezTo>
                        <a:pt x="146539" y="331177"/>
                        <a:pt x="121627" y="290146"/>
                        <a:pt x="121627" y="290146"/>
                      </a:cubicBezTo>
                      <a:cubicBezTo>
                        <a:pt x="114300" y="275492"/>
                        <a:pt x="111369" y="275492"/>
                        <a:pt x="104042" y="254977"/>
                      </a:cubicBezTo>
                      <a:cubicBezTo>
                        <a:pt x="96715" y="234462"/>
                        <a:pt x="87923" y="189035"/>
                        <a:pt x="77665" y="167054"/>
                      </a:cubicBezTo>
                      <a:cubicBezTo>
                        <a:pt x="67407" y="145073"/>
                        <a:pt x="49823" y="136280"/>
                        <a:pt x="42496" y="123092"/>
                      </a:cubicBezTo>
                      <a:cubicBezTo>
                        <a:pt x="35169" y="109904"/>
                        <a:pt x="35169" y="98181"/>
                        <a:pt x="33704" y="87923"/>
                      </a:cubicBezTo>
                      <a:cubicBezTo>
                        <a:pt x="32239" y="77665"/>
                        <a:pt x="27843" y="73269"/>
                        <a:pt x="33704" y="61546"/>
                      </a:cubicBezTo>
                      <a:cubicBezTo>
                        <a:pt x="39565" y="49823"/>
                        <a:pt x="61546" y="27843"/>
                        <a:pt x="68873" y="17585"/>
                      </a:cubicBezTo>
                      <a:cubicBezTo>
                        <a:pt x="76200" y="7327"/>
                        <a:pt x="76932" y="3663"/>
                        <a:pt x="77665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45" name="任意多边形 207"/>
                <p:cNvSpPr/>
                <p:nvPr/>
              </p:nvSpPr>
              <p:spPr>
                <a:xfrm>
                  <a:off x="4572002" y="1542596"/>
                  <a:ext cx="201317" cy="185777"/>
                </a:xfrm>
                <a:custGeom>
                  <a:avLst/>
                  <a:gdLst>
                    <a:gd name="connsiteX0" fmla="*/ 0 w 202223"/>
                    <a:gd name="connsiteY0" fmla="*/ 0 h 184638"/>
                    <a:gd name="connsiteX1" fmla="*/ 35169 w 202223"/>
                    <a:gd name="connsiteY1" fmla="*/ 70338 h 184638"/>
                    <a:gd name="connsiteX2" fmla="*/ 70338 w 202223"/>
                    <a:gd name="connsiteY2" fmla="*/ 114300 h 184638"/>
                    <a:gd name="connsiteX3" fmla="*/ 114300 w 202223"/>
                    <a:gd name="connsiteY3" fmla="*/ 149469 h 184638"/>
                    <a:gd name="connsiteX4" fmla="*/ 167054 w 202223"/>
                    <a:gd name="connsiteY4" fmla="*/ 175846 h 184638"/>
                    <a:gd name="connsiteX5" fmla="*/ 202223 w 202223"/>
                    <a:gd name="connsiteY5" fmla="*/ 184638 h 18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223" h="184638">
                      <a:moveTo>
                        <a:pt x="0" y="0"/>
                      </a:moveTo>
                      <a:cubicBezTo>
                        <a:pt x="11723" y="25644"/>
                        <a:pt x="23446" y="51288"/>
                        <a:pt x="35169" y="70338"/>
                      </a:cubicBezTo>
                      <a:cubicBezTo>
                        <a:pt x="46892" y="89388"/>
                        <a:pt x="57150" y="101112"/>
                        <a:pt x="70338" y="114300"/>
                      </a:cubicBezTo>
                      <a:cubicBezTo>
                        <a:pt x="83526" y="127488"/>
                        <a:pt x="98181" y="139211"/>
                        <a:pt x="114300" y="149469"/>
                      </a:cubicBezTo>
                      <a:cubicBezTo>
                        <a:pt x="130419" y="159727"/>
                        <a:pt x="152400" y="169984"/>
                        <a:pt x="167054" y="175846"/>
                      </a:cubicBezTo>
                      <a:cubicBezTo>
                        <a:pt x="181708" y="181708"/>
                        <a:pt x="202223" y="184638"/>
                        <a:pt x="202223" y="184638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46" name="任意多边形 208"/>
                <p:cNvSpPr/>
                <p:nvPr/>
              </p:nvSpPr>
              <p:spPr>
                <a:xfrm>
                  <a:off x="5089234" y="214290"/>
                  <a:ext cx="641122" cy="1272573"/>
                </a:xfrm>
                <a:custGeom>
                  <a:avLst/>
                  <a:gdLst>
                    <a:gd name="connsiteX0" fmla="*/ 0 w 634512"/>
                    <a:gd name="connsiteY0" fmla="*/ 1211873 h 1273419"/>
                    <a:gd name="connsiteX1" fmla="*/ 175847 w 634512"/>
                    <a:gd name="connsiteY1" fmla="*/ 1097573 h 1273419"/>
                    <a:gd name="connsiteX2" fmla="*/ 237393 w 634512"/>
                    <a:gd name="connsiteY2" fmla="*/ 1009650 h 1273419"/>
                    <a:gd name="connsiteX3" fmla="*/ 307731 w 634512"/>
                    <a:gd name="connsiteY3" fmla="*/ 930519 h 1273419"/>
                    <a:gd name="connsiteX4" fmla="*/ 298939 w 634512"/>
                    <a:gd name="connsiteY4" fmla="*/ 763465 h 1273419"/>
                    <a:gd name="connsiteX5" fmla="*/ 272562 w 634512"/>
                    <a:gd name="connsiteY5" fmla="*/ 622789 h 1273419"/>
                    <a:gd name="connsiteX6" fmla="*/ 202224 w 634512"/>
                    <a:gd name="connsiteY6" fmla="*/ 455735 h 1273419"/>
                    <a:gd name="connsiteX7" fmla="*/ 184639 w 634512"/>
                    <a:gd name="connsiteY7" fmla="*/ 323850 h 1273419"/>
                    <a:gd name="connsiteX8" fmla="*/ 219808 w 634512"/>
                    <a:gd name="connsiteY8" fmla="*/ 218342 h 1273419"/>
                    <a:gd name="connsiteX9" fmla="*/ 281354 w 634512"/>
                    <a:gd name="connsiteY9" fmla="*/ 130419 h 1273419"/>
                    <a:gd name="connsiteX10" fmla="*/ 360485 w 634512"/>
                    <a:gd name="connsiteY10" fmla="*/ 77665 h 1273419"/>
                    <a:gd name="connsiteX11" fmla="*/ 448408 w 634512"/>
                    <a:gd name="connsiteY11" fmla="*/ 42496 h 1273419"/>
                    <a:gd name="connsiteX12" fmla="*/ 518747 w 634512"/>
                    <a:gd name="connsiteY12" fmla="*/ 7327 h 1273419"/>
                    <a:gd name="connsiteX13" fmla="*/ 571500 w 634512"/>
                    <a:gd name="connsiteY13" fmla="*/ 7327 h 1273419"/>
                    <a:gd name="connsiteX14" fmla="*/ 615462 w 634512"/>
                    <a:gd name="connsiteY14" fmla="*/ 7327 h 1273419"/>
                    <a:gd name="connsiteX15" fmla="*/ 633047 w 634512"/>
                    <a:gd name="connsiteY15" fmla="*/ 51289 h 1273419"/>
                    <a:gd name="connsiteX16" fmla="*/ 606670 w 634512"/>
                    <a:gd name="connsiteY16" fmla="*/ 86458 h 1273419"/>
                    <a:gd name="connsiteX17" fmla="*/ 545124 w 634512"/>
                    <a:gd name="connsiteY17" fmla="*/ 112835 h 1273419"/>
                    <a:gd name="connsiteX18" fmla="*/ 386862 w 634512"/>
                    <a:gd name="connsiteY18" fmla="*/ 183173 h 1273419"/>
                    <a:gd name="connsiteX19" fmla="*/ 334108 w 634512"/>
                    <a:gd name="connsiteY19" fmla="*/ 235927 h 1273419"/>
                    <a:gd name="connsiteX20" fmla="*/ 272562 w 634512"/>
                    <a:gd name="connsiteY20" fmla="*/ 323850 h 1273419"/>
                    <a:gd name="connsiteX21" fmla="*/ 307731 w 634512"/>
                    <a:gd name="connsiteY21" fmla="*/ 526073 h 1273419"/>
                    <a:gd name="connsiteX22" fmla="*/ 369277 w 634512"/>
                    <a:gd name="connsiteY22" fmla="*/ 684335 h 1273419"/>
                    <a:gd name="connsiteX23" fmla="*/ 378070 w 634512"/>
                    <a:gd name="connsiteY23" fmla="*/ 921727 h 1273419"/>
                    <a:gd name="connsiteX24" fmla="*/ 228600 w 634512"/>
                    <a:gd name="connsiteY24" fmla="*/ 1141535 h 1273419"/>
                    <a:gd name="connsiteX25" fmla="*/ 26377 w 634512"/>
                    <a:gd name="connsiteY25" fmla="*/ 1273419 h 1273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34512" h="1273419">
                      <a:moveTo>
                        <a:pt x="0" y="1211873"/>
                      </a:moveTo>
                      <a:cubicBezTo>
                        <a:pt x="68141" y="1171575"/>
                        <a:pt x="136282" y="1131277"/>
                        <a:pt x="175847" y="1097573"/>
                      </a:cubicBezTo>
                      <a:cubicBezTo>
                        <a:pt x="215412" y="1063869"/>
                        <a:pt x="215412" y="1037492"/>
                        <a:pt x="237393" y="1009650"/>
                      </a:cubicBezTo>
                      <a:cubicBezTo>
                        <a:pt x="259374" y="981808"/>
                        <a:pt x="297473" y="971550"/>
                        <a:pt x="307731" y="930519"/>
                      </a:cubicBezTo>
                      <a:cubicBezTo>
                        <a:pt x="317989" y="889488"/>
                        <a:pt x="304800" y="814753"/>
                        <a:pt x="298939" y="763465"/>
                      </a:cubicBezTo>
                      <a:cubicBezTo>
                        <a:pt x="293078" y="712177"/>
                        <a:pt x="288681" y="674077"/>
                        <a:pt x="272562" y="622789"/>
                      </a:cubicBezTo>
                      <a:cubicBezTo>
                        <a:pt x="256443" y="571501"/>
                        <a:pt x="216878" y="505558"/>
                        <a:pt x="202224" y="455735"/>
                      </a:cubicBezTo>
                      <a:cubicBezTo>
                        <a:pt x="187570" y="405912"/>
                        <a:pt x="181708" y="363415"/>
                        <a:pt x="184639" y="323850"/>
                      </a:cubicBezTo>
                      <a:cubicBezTo>
                        <a:pt x="187570" y="284285"/>
                        <a:pt x="203689" y="250581"/>
                        <a:pt x="219808" y="218342"/>
                      </a:cubicBezTo>
                      <a:cubicBezTo>
                        <a:pt x="235927" y="186104"/>
                        <a:pt x="257908" y="153865"/>
                        <a:pt x="281354" y="130419"/>
                      </a:cubicBezTo>
                      <a:cubicBezTo>
                        <a:pt x="304800" y="106973"/>
                        <a:pt x="332643" y="92319"/>
                        <a:pt x="360485" y="77665"/>
                      </a:cubicBezTo>
                      <a:cubicBezTo>
                        <a:pt x="388327" y="63011"/>
                        <a:pt x="422031" y="54219"/>
                        <a:pt x="448408" y="42496"/>
                      </a:cubicBezTo>
                      <a:cubicBezTo>
                        <a:pt x="474785" y="30773"/>
                        <a:pt x="498232" y="13188"/>
                        <a:pt x="518747" y="7327"/>
                      </a:cubicBezTo>
                      <a:cubicBezTo>
                        <a:pt x="539262" y="1466"/>
                        <a:pt x="571500" y="7327"/>
                        <a:pt x="571500" y="7327"/>
                      </a:cubicBezTo>
                      <a:cubicBezTo>
                        <a:pt x="587619" y="7327"/>
                        <a:pt x="605204" y="0"/>
                        <a:pt x="615462" y="7327"/>
                      </a:cubicBezTo>
                      <a:cubicBezTo>
                        <a:pt x="625720" y="14654"/>
                        <a:pt x="634512" y="38101"/>
                        <a:pt x="633047" y="51289"/>
                      </a:cubicBezTo>
                      <a:cubicBezTo>
                        <a:pt x="631582" y="64477"/>
                        <a:pt x="621324" y="76200"/>
                        <a:pt x="606670" y="86458"/>
                      </a:cubicBezTo>
                      <a:cubicBezTo>
                        <a:pt x="592016" y="96716"/>
                        <a:pt x="545124" y="112835"/>
                        <a:pt x="545124" y="112835"/>
                      </a:cubicBezTo>
                      <a:cubicBezTo>
                        <a:pt x="508489" y="128954"/>
                        <a:pt x="422031" y="162658"/>
                        <a:pt x="386862" y="183173"/>
                      </a:cubicBezTo>
                      <a:cubicBezTo>
                        <a:pt x="351693" y="203688"/>
                        <a:pt x="353158" y="212481"/>
                        <a:pt x="334108" y="235927"/>
                      </a:cubicBezTo>
                      <a:cubicBezTo>
                        <a:pt x="315058" y="259373"/>
                        <a:pt x="276958" y="275492"/>
                        <a:pt x="272562" y="323850"/>
                      </a:cubicBezTo>
                      <a:cubicBezTo>
                        <a:pt x="268166" y="372208"/>
                        <a:pt x="291612" y="465992"/>
                        <a:pt x="307731" y="526073"/>
                      </a:cubicBezTo>
                      <a:cubicBezTo>
                        <a:pt x="323850" y="586154"/>
                        <a:pt x="357554" y="618393"/>
                        <a:pt x="369277" y="684335"/>
                      </a:cubicBezTo>
                      <a:cubicBezTo>
                        <a:pt x="381000" y="750277"/>
                        <a:pt x="401516" y="845527"/>
                        <a:pt x="378070" y="921727"/>
                      </a:cubicBezTo>
                      <a:cubicBezTo>
                        <a:pt x="354624" y="997927"/>
                        <a:pt x="287215" y="1082920"/>
                        <a:pt x="228600" y="1141535"/>
                      </a:cubicBezTo>
                      <a:cubicBezTo>
                        <a:pt x="169985" y="1200150"/>
                        <a:pt x="98181" y="1236784"/>
                        <a:pt x="26377" y="1273419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28" name="弧形 190"/>
              <p:cNvSpPr/>
              <p:nvPr/>
            </p:nvSpPr>
            <p:spPr>
              <a:xfrm rot="16535145">
                <a:off x="3181957" y="2694882"/>
                <a:ext cx="352976" cy="297332"/>
              </a:xfrm>
              <a:prstGeom prst="arc">
                <a:avLst>
                  <a:gd name="adj1" fmla="val 8691420"/>
                  <a:gd name="adj2" fmla="val 26665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29" name="弧形 191"/>
              <p:cNvSpPr/>
              <p:nvPr/>
            </p:nvSpPr>
            <p:spPr>
              <a:xfrm rot="5190866">
                <a:off x="4262881" y="2896140"/>
                <a:ext cx="349881" cy="288041"/>
              </a:xfrm>
              <a:prstGeom prst="arc">
                <a:avLst>
                  <a:gd name="adj1" fmla="val 9189342"/>
                  <a:gd name="adj2" fmla="val 37675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30" name="任意多边形 192"/>
              <p:cNvSpPr/>
              <p:nvPr/>
            </p:nvSpPr>
            <p:spPr>
              <a:xfrm>
                <a:off x="3333668" y="2769237"/>
                <a:ext cx="111499" cy="55733"/>
              </a:xfrm>
              <a:custGeom>
                <a:avLst/>
                <a:gdLst>
                  <a:gd name="connsiteX0" fmla="*/ 114300 w 114300"/>
                  <a:gd name="connsiteY0" fmla="*/ 55685 h 55685"/>
                  <a:gd name="connsiteX1" fmla="*/ 52753 w 114300"/>
                  <a:gd name="connsiteY1" fmla="*/ 2931 h 55685"/>
                  <a:gd name="connsiteX2" fmla="*/ 0 w 114300"/>
                  <a:gd name="connsiteY2" fmla="*/ 38101 h 55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55685">
                    <a:moveTo>
                      <a:pt x="114300" y="55685"/>
                    </a:moveTo>
                    <a:cubicBezTo>
                      <a:pt x="93051" y="30773"/>
                      <a:pt x="71803" y="5862"/>
                      <a:pt x="52753" y="2931"/>
                    </a:cubicBezTo>
                    <a:cubicBezTo>
                      <a:pt x="33703" y="0"/>
                      <a:pt x="16851" y="19050"/>
                      <a:pt x="0" y="38101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31" name="任意多边形 193"/>
              <p:cNvSpPr/>
              <p:nvPr/>
            </p:nvSpPr>
            <p:spPr>
              <a:xfrm>
                <a:off x="4371233" y="2930243"/>
                <a:ext cx="111499" cy="77406"/>
              </a:xfrm>
              <a:custGeom>
                <a:avLst/>
                <a:gdLst>
                  <a:gd name="connsiteX0" fmla="*/ 0 w 114300"/>
                  <a:gd name="connsiteY0" fmla="*/ 41030 h 76199"/>
                  <a:gd name="connsiteX1" fmla="*/ 79131 w 114300"/>
                  <a:gd name="connsiteY1" fmla="*/ 5861 h 76199"/>
                  <a:gd name="connsiteX2" fmla="*/ 114300 w 114300"/>
                  <a:gd name="connsiteY2" fmla="*/ 76199 h 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76199">
                    <a:moveTo>
                      <a:pt x="0" y="41030"/>
                    </a:moveTo>
                    <a:cubicBezTo>
                      <a:pt x="30040" y="20515"/>
                      <a:pt x="60081" y="0"/>
                      <a:pt x="79131" y="5861"/>
                    </a:cubicBezTo>
                    <a:cubicBezTo>
                      <a:pt x="98181" y="11723"/>
                      <a:pt x="114300" y="52753"/>
                      <a:pt x="114300" y="7619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32" name="椭圆 194"/>
              <p:cNvSpPr/>
              <p:nvPr/>
            </p:nvSpPr>
            <p:spPr>
              <a:xfrm>
                <a:off x="3643389" y="2821872"/>
                <a:ext cx="142471" cy="17958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3" name="椭圆 195"/>
              <p:cNvSpPr/>
              <p:nvPr/>
            </p:nvSpPr>
            <p:spPr>
              <a:xfrm>
                <a:off x="3677459" y="3168656"/>
                <a:ext cx="37166" cy="3715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4" name="椭圆 196"/>
              <p:cNvSpPr/>
              <p:nvPr/>
            </p:nvSpPr>
            <p:spPr>
              <a:xfrm>
                <a:off x="3785860" y="3205812"/>
                <a:ext cx="37166" cy="3715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5" name="椭圆 197"/>
              <p:cNvSpPr/>
              <p:nvPr/>
            </p:nvSpPr>
            <p:spPr>
              <a:xfrm>
                <a:off x="3946915" y="2930243"/>
                <a:ext cx="142471" cy="17648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6" name="椭圆 198"/>
              <p:cNvSpPr/>
              <p:nvPr/>
            </p:nvSpPr>
            <p:spPr>
              <a:xfrm>
                <a:off x="3686749" y="2874510"/>
                <a:ext cx="74333" cy="897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7" name="椭圆 199"/>
              <p:cNvSpPr/>
              <p:nvPr/>
            </p:nvSpPr>
            <p:spPr>
              <a:xfrm>
                <a:off x="3980985" y="2982879"/>
                <a:ext cx="89818" cy="7121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38" name="任意多边形 200"/>
              <p:cNvSpPr/>
              <p:nvPr/>
            </p:nvSpPr>
            <p:spPr>
              <a:xfrm>
                <a:off x="3572154" y="3215101"/>
                <a:ext cx="284943" cy="142429"/>
              </a:xfrm>
              <a:custGeom>
                <a:avLst/>
                <a:gdLst>
                  <a:gd name="connsiteX0" fmla="*/ 0 w 290146"/>
                  <a:gd name="connsiteY0" fmla="*/ 0 h 186104"/>
                  <a:gd name="connsiteX1" fmla="*/ 70338 w 290146"/>
                  <a:gd name="connsiteY1" fmla="*/ 123092 h 186104"/>
                  <a:gd name="connsiteX2" fmla="*/ 175846 w 290146"/>
                  <a:gd name="connsiteY2" fmla="*/ 175846 h 186104"/>
                  <a:gd name="connsiteX3" fmla="*/ 290146 w 290146"/>
                  <a:gd name="connsiteY3" fmla="*/ 184638 h 18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146" h="186104">
                    <a:moveTo>
                      <a:pt x="0" y="0"/>
                    </a:moveTo>
                    <a:cubicBezTo>
                      <a:pt x="20515" y="46892"/>
                      <a:pt x="41030" y="93784"/>
                      <a:pt x="70338" y="123092"/>
                    </a:cubicBezTo>
                    <a:cubicBezTo>
                      <a:pt x="99646" y="152400"/>
                      <a:pt x="139211" y="165588"/>
                      <a:pt x="175846" y="175846"/>
                    </a:cubicBezTo>
                    <a:cubicBezTo>
                      <a:pt x="212481" y="186104"/>
                      <a:pt x="251313" y="185371"/>
                      <a:pt x="290146" y="184638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39" name="椭圆 201"/>
              <p:cNvSpPr/>
              <p:nvPr/>
            </p:nvSpPr>
            <p:spPr>
              <a:xfrm>
                <a:off x="3723916" y="2902376"/>
                <a:ext cx="18583" cy="185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40" name="椭圆 202"/>
              <p:cNvSpPr/>
              <p:nvPr/>
            </p:nvSpPr>
            <p:spPr>
              <a:xfrm>
                <a:off x="4018151" y="3010747"/>
                <a:ext cx="18583" cy="185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</p:grpSp>
        <p:grpSp>
          <p:nvGrpSpPr>
            <p:cNvPr id="12" name="组合 209"/>
            <p:cNvGrpSpPr>
              <a:grpSpLocks noChangeAspect="1"/>
            </p:cNvGrpSpPr>
            <p:nvPr/>
          </p:nvGrpSpPr>
          <p:grpSpPr bwMode="auto">
            <a:xfrm>
              <a:off x="2260600" y="3976688"/>
              <a:ext cx="1081088" cy="985837"/>
              <a:chOff x="3209780" y="2357430"/>
              <a:chExt cx="2109197" cy="1925888"/>
            </a:xfrm>
          </p:grpSpPr>
          <p:sp>
            <p:nvSpPr>
              <p:cNvPr id="499" name="弧形 210"/>
              <p:cNvSpPr/>
              <p:nvPr/>
            </p:nvSpPr>
            <p:spPr>
              <a:xfrm>
                <a:off x="3429682" y="2500088"/>
                <a:ext cx="929161" cy="855951"/>
              </a:xfrm>
              <a:prstGeom prst="arc">
                <a:avLst>
                  <a:gd name="adj1" fmla="val 9014855"/>
                  <a:gd name="adj2" fmla="val 473369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0" name="椭圆 211"/>
              <p:cNvSpPr/>
              <p:nvPr/>
            </p:nvSpPr>
            <p:spPr>
              <a:xfrm rot="1440490">
                <a:off x="3482334" y="3086228"/>
                <a:ext cx="501747" cy="39696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01" name="弧形 212"/>
              <p:cNvSpPr/>
              <p:nvPr/>
            </p:nvSpPr>
            <p:spPr>
              <a:xfrm rot="6120582">
                <a:off x="3773144" y="2791886"/>
                <a:ext cx="499304" cy="424318"/>
              </a:xfrm>
              <a:prstGeom prst="arc">
                <a:avLst>
                  <a:gd name="adj1" fmla="val 7892227"/>
                  <a:gd name="adj2" fmla="val 4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2" name="弧形 213"/>
              <p:cNvSpPr/>
              <p:nvPr/>
            </p:nvSpPr>
            <p:spPr>
              <a:xfrm rot="16535145">
                <a:off x="3471167" y="2725175"/>
                <a:ext cx="499304" cy="371664"/>
              </a:xfrm>
              <a:prstGeom prst="arc">
                <a:avLst>
                  <a:gd name="adj1" fmla="val 12755980"/>
                  <a:gd name="adj2" fmla="val 342306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13" name="组合 28"/>
              <p:cNvGrpSpPr>
                <a:grpSpLocks/>
              </p:cNvGrpSpPr>
              <p:nvPr/>
            </p:nvGrpSpPr>
            <p:grpSpPr bwMode="auto">
              <a:xfrm>
                <a:off x="3723536" y="2357430"/>
                <a:ext cx="1595441" cy="1925888"/>
                <a:chOff x="4128721" y="214290"/>
                <a:chExt cx="1595441" cy="1925888"/>
              </a:xfrm>
            </p:grpSpPr>
            <p:sp>
              <p:nvSpPr>
                <p:cNvPr id="517" name="任意多边形 228"/>
                <p:cNvSpPr/>
                <p:nvPr/>
              </p:nvSpPr>
              <p:spPr>
                <a:xfrm>
                  <a:off x="4572002" y="1141569"/>
                  <a:ext cx="591565" cy="989306"/>
                </a:xfrm>
                <a:custGeom>
                  <a:avLst/>
                  <a:gdLst>
                    <a:gd name="connsiteX0" fmla="*/ 0 w 590549"/>
                    <a:gd name="connsiteY0" fmla="*/ 0 h 989135"/>
                    <a:gd name="connsiteX1" fmla="*/ 211015 w 590549"/>
                    <a:gd name="connsiteY1" fmla="*/ 219808 h 989135"/>
                    <a:gd name="connsiteX2" fmla="*/ 369277 w 590549"/>
                    <a:gd name="connsiteY2" fmla="*/ 263770 h 989135"/>
                    <a:gd name="connsiteX3" fmla="*/ 518746 w 590549"/>
                    <a:gd name="connsiteY3" fmla="*/ 290146 h 989135"/>
                    <a:gd name="connsiteX4" fmla="*/ 562707 w 590549"/>
                    <a:gd name="connsiteY4" fmla="*/ 360485 h 989135"/>
                    <a:gd name="connsiteX5" fmla="*/ 589084 w 590549"/>
                    <a:gd name="connsiteY5" fmla="*/ 430823 h 989135"/>
                    <a:gd name="connsiteX6" fmla="*/ 571500 w 590549"/>
                    <a:gd name="connsiteY6" fmla="*/ 483577 h 989135"/>
                    <a:gd name="connsiteX7" fmla="*/ 509954 w 590549"/>
                    <a:gd name="connsiteY7" fmla="*/ 518746 h 989135"/>
                    <a:gd name="connsiteX8" fmla="*/ 413238 w 590549"/>
                    <a:gd name="connsiteY8" fmla="*/ 580293 h 989135"/>
                    <a:gd name="connsiteX9" fmla="*/ 369277 w 590549"/>
                    <a:gd name="connsiteY9" fmla="*/ 624254 h 989135"/>
                    <a:gd name="connsiteX10" fmla="*/ 422031 w 590549"/>
                    <a:gd name="connsiteY10" fmla="*/ 764931 h 989135"/>
                    <a:gd name="connsiteX11" fmla="*/ 501161 w 590549"/>
                    <a:gd name="connsiteY11" fmla="*/ 879231 h 989135"/>
                    <a:gd name="connsiteX12" fmla="*/ 527538 w 590549"/>
                    <a:gd name="connsiteY12" fmla="*/ 949570 h 989135"/>
                    <a:gd name="connsiteX13" fmla="*/ 545123 w 590549"/>
                    <a:gd name="connsiteY13" fmla="*/ 967154 h 989135"/>
                    <a:gd name="connsiteX14" fmla="*/ 527538 w 590549"/>
                    <a:gd name="connsiteY14" fmla="*/ 984739 h 989135"/>
                    <a:gd name="connsiteX15" fmla="*/ 404446 w 590549"/>
                    <a:gd name="connsiteY15" fmla="*/ 984739 h 989135"/>
                    <a:gd name="connsiteX16" fmla="*/ 246184 w 590549"/>
                    <a:gd name="connsiteY16" fmla="*/ 958362 h 989135"/>
                    <a:gd name="connsiteX17" fmla="*/ 193431 w 590549"/>
                    <a:gd name="connsiteY17" fmla="*/ 949570 h 989135"/>
                    <a:gd name="connsiteX18" fmla="*/ 167054 w 590549"/>
                    <a:gd name="connsiteY18" fmla="*/ 940777 h 989135"/>
                    <a:gd name="connsiteX19" fmla="*/ 219807 w 590549"/>
                    <a:gd name="connsiteY19" fmla="*/ 905608 h 989135"/>
                    <a:gd name="connsiteX20" fmla="*/ 281354 w 590549"/>
                    <a:gd name="connsiteY20" fmla="*/ 861646 h 989135"/>
                    <a:gd name="connsiteX21" fmla="*/ 316523 w 590549"/>
                    <a:gd name="connsiteY21" fmla="*/ 844062 h 989135"/>
                    <a:gd name="connsiteX22" fmla="*/ 298938 w 590549"/>
                    <a:gd name="connsiteY22" fmla="*/ 791308 h 989135"/>
                    <a:gd name="connsiteX23" fmla="*/ 193431 w 590549"/>
                    <a:gd name="connsiteY23" fmla="*/ 615462 h 989135"/>
                    <a:gd name="connsiteX24" fmla="*/ 193431 w 590549"/>
                    <a:gd name="connsiteY24" fmla="*/ 580293 h 989135"/>
                    <a:gd name="connsiteX25" fmla="*/ 228600 w 590549"/>
                    <a:gd name="connsiteY25" fmla="*/ 518746 h 989135"/>
                    <a:gd name="connsiteX26" fmla="*/ 272561 w 590549"/>
                    <a:gd name="connsiteY26" fmla="*/ 474785 h 989135"/>
                    <a:gd name="connsiteX27" fmla="*/ 325315 w 590549"/>
                    <a:gd name="connsiteY27" fmla="*/ 422031 h 98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90549" h="989135">
                      <a:moveTo>
                        <a:pt x="0" y="0"/>
                      </a:moveTo>
                      <a:cubicBezTo>
                        <a:pt x="74734" y="87923"/>
                        <a:pt x="149469" y="175846"/>
                        <a:pt x="211015" y="219808"/>
                      </a:cubicBezTo>
                      <a:cubicBezTo>
                        <a:pt x="272561" y="263770"/>
                        <a:pt x="317989" y="252047"/>
                        <a:pt x="369277" y="263770"/>
                      </a:cubicBezTo>
                      <a:cubicBezTo>
                        <a:pt x="420566" y="275493"/>
                        <a:pt x="486508" y="274027"/>
                        <a:pt x="518746" y="290146"/>
                      </a:cubicBezTo>
                      <a:cubicBezTo>
                        <a:pt x="550984" y="306265"/>
                        <a:pt x="550984" y="337039"/>
                        <a:pt x="562707" y="360485"/>
                      </a:cubicBezTo>
                      <a:cubicBezTo>
                        <a:pt x="574430" y="383931"/>
                        <a:pt x="587619" y="410308"/>
                        <a:pt x="589084" y="430823"/>
                      </a:cubicBezTo>
                      <a:cubicBezTo>
                        <a:pt x="590549" y="451338"/>
                        <a:pt x="584688" y="468923"/>
                        <a:pt x="571500" y="483577"/>
                      </a:cubicBezTo>
                      <a:cubicBezTo>
                        <a:pt x="558312" y="498231"/>
                        <a:pt x="536331" y="502627"/>
                        <a:pt x="509954" y="518746"/>
                      </a:cubicBezTo>
                      <a:cubicBezTo>
                        <a:pt x="483577" y="534865"/>
                        <a:pt x="436684" y="562708"/>
                        <a:pt x="413238" y="580293"/>
                      </a:cubicBezTo>
                      <a:cubicBezTo>
                        <a:pt x="389792" y="597878"/>
                        <a:pt x="367812" y="593481"/>
                        <a:pt x="369277" y="624254"/>
                      </a:cubicBezTo>
                      <a:cubicBezTo>
                        <a:pt x="370742" y="655027"/>
                        <a:pt x="400050" y="722435"/>
                        <a:pt x="422031" y="764931"/>
                      </a:cubicBezTo>
                      <a:cubicBezTo>
                        <a:pt x="444012" y="807427"/>
                        <a:pt x="483576" y="848458"/>
                        <a:pt x="501161" y="879231"/>
                      </a:cubicBezTo>
                      <a:cubicBezTo>
                        <a:pt x="518746" y="910004"/>
                        <a:pt x="520211" y="934916"/>
                        <a:pt x="527538" y="949570"/>
                      </a:cubicBezTo>
                      <a:cubicBezTo>
                        <a:pt x="534865" y="964224"/>
                        <a:pt x="545123" y="961293"/>
                        <a:pt x="545123" y="967154"/>
                      </a:cubicBezTo>
                      <a:cubicBezTo>
                        <a:pt x="545123" y="973015"/>
                        <a:pt x="550984" y="981808"/>
                        <a:pt x="527538" y="984739"/>
                      </a:cubicBezTo>
                      <a:cubicBezTo>
                        <a:pt x="504092" y="987670"/>
                        <a:pt x="451338" y="989135"/>
                        <a:pt x="404446" y="984739"/>
                      </a:cubicBezTo>
                      <a:cubicBezTo>
                        <a:pt x="357554" y="980343"/>
                        <a:pt x="246184" y="958362"/>
                        <a:pt x="246184" y="958362"/>
                      </a:cubicBezTo>
                      <a:cubicBezTo>
                        <a:pt x="211015" y="952501"/>
                        <a:pt x="206619" y="952501"/>
                        <a:pt x="193431" y="949570"/>
                      </a:cubicBezTo>
                      <a:cubicBezTo>
                        <a:pt x="180243" y="946639"/>
                        <a:pt x="162658" y="948104"/>
                        <a:pt x="167054" y="940777"/>
                      </a:cubicBezTo>
                      <a:cubicBezTo>
                        <a:pt x="171450" y="933450"/>
                        <a:pt x="200757" y="918796"/>
                        <a:pt x="219807" y="905608"/>
                      </a:cubicBezTo>
                      <a:cubicBezTo>
                        <a:pt x="238857" y="892420"/>
                        <a:pt x="265235" y="871904"/>
                        <a:pt x="281354" y="861646"/>
                      </a:cubicBezTo>
                      <a:cubicBezTo>
                        <a:pt x="297473" y="851388"/>
                        <a:pt x="313592" y="855785"/>
                        <a:pt x="316523" y="844062"/>
                      </a:cubicBezTo>
                      <a:cubicBezTo>
                        <a:pt x="319454" y="832339"/>
                        <a:pt x="319453" y="829408"/>
                        <a:pt x="298938" y="791308"/>
                      </a:cubicBezTo>
                      <a:cubicBezTo>
                        <a:pt x="278423" y="753208"/>
                        <a:pt x="211016" y="650631"/>
                        <a:pt x="193431" y="615462"/>
                      </a:cubicBezTo>
                      <a:cubicBezTo>
                        <a:pt x="175847" y="580293"/>
                        <a:pt x="187569" y="596412"/>
                        <a:pt x="193431" y="580293"/>
                      </a:cubicBezTo>
                      <a:cubicBezTo>
                        <a:pt x="199293" y="564174"/>
                        <a:pt x="215412" y="536331"/>
                        <a:pt x="228600" y="518746"/>
                      </a:cubicBezTo>
                      <a:cubicBezTo>
                        <a:pt x="241788" y="501161"/>
                        <a:pt x="272561" y="474785"/>
                        <a:pt x="272561" y="474785"/>
                      </a:cubicBezTo>
                      <a:lnTo>
                        <a:pt x="325315" y="422031"/>
                      </a:ln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18" name="任意多边形 229"/>
                <p:cNvSpPr/>
                <p:nvPr/>
              </p:nvSpPr>
              <p:spPr>
                <a:xfrm>
                  <a:off x="4305643" y="1293532"/>
                  <a:ext cx="322109" cy="846646"/>
                </a:xfrm>
                <a:custGeom>
                  <a:avLst/>
                  <a:gdLst>
                    <a:gd name="connsiteX0" fmla="*/ 323850 w 323850"/>
                    <a:gd name="connsiteY0" fmla="*/ 70338 h 845526"/>
                    <a:gd name="connsiteX1" fmla="*/ 271096 w 323850"/>
                    <a:gd name="connsiteY1" fmla="*/ 175846 h 845526"/>
                    <a:gd name="connsiteX2" fmla="*/ 244719 w 323850"/>
                    <a:gd name="connsiteY2" fmla="*/ 290146 h 845526"/>
                    <a:gd name="connsiteX3" fmla="*/ 209550 w 323850"/>
                    <a:gd name="connsiteY3" fmla="*/ 404446 h 845526"/>
                    <a:gd name="connsiteX4" fmla="*/ 183173 w 323850"/>
                    <a:gd name="connsiteY4" fmla="*/ 509953 h 845526"/>
                    <a:gd name="connsiteX5" fmla="*/ 183173 w 323850"/>
                    <a:gd name="connsiteY5" fmla="*/ 571500 h 845526"/>
                    <a:gd name="connsiteX6" fmla="*/ 183173 w 323850"/>
                    <a:gd name="connsiteY6" fmla="*/ 633046 h 845526"/>
                    <a:gd name="connsiteX7" fmla="*/ 200757 w 323850"/>
                    <a:gd name="connsiteY7" fmla="*/ 641838 h 845526"/>
                    <a:gd name="connsiteX8" fmla="*/ 200757 w 323850"/>
                    <a:gd name="connsiteY8" fmla="*/ 677007 h 845526"/>
                    <a:gd name="connsiteX9" fmla="*/ 200757 w 323850"/>
                    <a:gd name="connsiteY9" fmla="*/ 703384 h 845526"/>
                    <a:gd name="connsiteX10" fmla="*/ 183173 w 323850"/>
                    <a:gd name="connsiteY10" fmla="*/ 756138 h 845526"/>
                    <a:gd name="connsiteX11" fmla="*/ 183173 w 323850"/>
                    <a:gd name="connsiteY11" fmla="*/ 773723 h 845526"/>
                    <a:gd name="connsiteX12" fmla="*/ 227134 w 323850"/>
                    <a:gd name="connsiteY12" fmla="*/ 756138 h 845526"/>
                    <a:gd name="connsiteX13" fmla="*/ 227134 w 323850"/>
                    <a:gd name="connsiteY13" fmla="*/ 782515 h 845526"/>
                    <a:gd name="connsiteX14" fmla="*/ 227134 w 323850"/>
                    <a:gd name="connsiteY14" fmla="*/ 817684 h 845526"/>
                    <a:gd name="connsiteX15" fmla="*/ 183173 w 323850"/>
                    <a:gd name="connsiteY15" fmla="*/ 844061 h 845526"/>
                    <a:gd name="connsiteX16" fmla="*/ 139211 w 323850"/>
                    <a:gd name="connsiteY16" fmla="*/ 826476 h 845526"/>
                    <a:gd name="connsiteX17" fmla="*/ 51288 w 323850"/>
                    <a:gd name="connsiteY17" fmla="*/ 817684 h 845526"/>
                    <a:gd name="connsiteX18" fmla="*/ 7327 w 323850"/>
                    <a:gd name="connsiteY18" fmla="*/ 791307 h 845526"/>
                    <a:gd name="connsiteX19" fmla="*/ 7327 w 323850"/>
                    <a:gd name="connsiteY19" fmla="*/ 764930 h 845526"/>
                    <a:gd name="connsiteX20" fmla="*/ 16119 w 323850"/>
                    <a:gd name="connsiteY20" fmla="*/ 738553 h 845526"/>
                    <a:gd name="connsiteX21" fmla="*/ 51288 w 323850"/>
                    <a:gd name="connsiteY21" fmla="*/ 703384 h 845526"/>
                    <a:gd name="connsiteX22" fmla="*/ 77665 w 323850"/>
                    <a:gd name="connsiteY22" fmla="*/ 668215 h 845526"/>
                    <a:gd name="connsiteX23" fmla="*/ 95250 w 323850"/>
                    <a:gd name="connsiteY23" fmla="*/ 650630 h 845526"/>
                    <a:gd name="connsiteX24" fmla="*/ 95250 w 323850"/>
                    <a:gd name="connsiteY24" fmla="*/ 553915 h 845526"/>
                    <a:gd name="connsiteX25" fmla="*/ 104042 w 323850"/>
                    <a:gd name="connsiteY25" fmla="*/ 386861 h 845526"/>
                    <a:gd name="connsiteX26" fmla="*/ 104042 w 323850"/>
                    <a:gd name="connsiteY26" fmla="*/ 316523 h 845526"/>
                    <a:gd name="connsiteX27" fmla="*/ 121627 w 323850"/>
                    <a:gd name="connsiteY27" fmla="*/ 228600 h 845526"/>
                    <a:gd name="connsiteX28" fmla="*/ 139211 w 323850"/>
                    <a:gd name="connsiteY28" fmla="*/ 123092 h 845526"/>
                    <a:gd name="connsiteX29" fmla="*/ 165588 w 323850"/>
                    <a:gd name="connsiteY29" fmla="*/ 43961 h 845526"/>
                    <a:gd name="connsiteX30" fmla="*/ 183173 w 323850"/>
                    <a:gd name="connsiteY30" fmla="*/ 0 h 84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23850" h="845526">
                      <a:moveTo>
                        <a:pt x="323850" y="70338"/>
                      </a:moveTo>
                      <a:cubicBezTo>
                        <a:pt x="304067" y="104774"/>
                        <a:pt x="284285" y="139211"/>
                        <a:pt x="271096" y="175846"/>
                      </a:cubicBezTo>
                      <a:cubicBezTo>
                        <a:pt x="257907" y="212481"/>
                        <a:pt x="254977" y="252046"/>
                        <a:pt x="244719" y="290146"/>
                      </a:cubicBezTo>
                      <a:cubicBezTo>
                        <a:pt x="234461" y="328246"/>
                        <a:pt x="219808" y="367812"/>
                        <a:pt x="209550" y="404446"/>
                      </a:cubicBezTo>
                      <a:cubicBezTo>
                        <a:pt x="199292" y="441080"/>
                        <a:pt x="187569" y="482111"/>
                        <a:pt x="183173" y="509953"/>
                      </a:cubicBezTo>
                      <a:cubicBezTo>
                        <a:pt x="178777" y="537795"/>
                        <a:pt x="183173" y="571500"/>
                        <a:pt x="183173" y="571500"/>
                      </a:cubicBezTo>
                      <a:cubicBezTo>
                        <a:pt x="183173" y="592015"/>
                        <a:pt x="180242" y="621323"/>
                        <a:pt x="183173" y="633046"/>
                      </a:cubicBezTo>
                      <a:cubicBezTo>
                        <a:pt x="186104" y="644769"/>
                        <a:pt x="197826" y="634511"/>
                        <a:pt x="200757" y="641838"/>
                      </a:cubicBezTo>
                      <a:cubicBezTo>
                        <a:pt x="203688" y="649165"/>
                        <a:pt x="200757" y="677007"/>
                        <a:pt x="200757" y="677007"/>
                      </a:cubicBezTo>
                      <a:cubicBezTo>
                        <a:pt x="200757" y="687265"/>
                        <a:pt x="203688" y="690196"/>
                        <a:pt x="200757" y="703384"/>
                      </a:cubicBezTo>
                      <a:cubicBezTo>
                        <a:pt x="197826" y="716572"/>
                        <a:pt x="186104" y="744415"/>
                        <a:pt x="183173" y="756138"/>
                      </a:cubicBezTo>
                      <a:cubicBezTo>
                        <a:pt x="180242" y="767861"/>
                        <a:pt x="175846" y="773723"/>
                        <a:pt x="183173" y="773723"/>
                      </a:cubicBezTo>
                      <a:cubicBezTo>
                        <a:pt x="190500" y="773723"/>
                        <a:pt x="219807" y="754673"/>
                        <a:pt x="227134" y="756138"/>
                      </a:cubicBezTo>
                      <a:cubicBezTo>
                        <a:pt x="234461" y="757603"/>
                        <a:pt x="227134" y="782515"/>
                        <a:pt x="227134" y="782515"/>
                      </a:cubicBezTo>
                      <a:cubicBezTo>
                        <a:pt x="227134" y="792773"/>
                        <a:pt x="234461" y="807426"/>
                        <a:pt x="227134" y="817684"/>
                      </a:cubicBezTo>
                      <a:cubicBezTo>
                        <a:pt x="219807" y="827942"/>
                        <a:pt x="197827" y="842596"/>
                        <a:pt x="183173" y="844061"/>
                      </a:cubicBezTo>
                      <a:cubicBezTo>
                        <a:pt x="168519" y="845526"/>
                        <a:pt x="161192" y="830872"/>
                        <a:pt x="139211" y="826476"/>
                      </a:cubicBezTo>
                      <a:cubicBezTo>
                        <a:pt x="117230" y="822080"/>
                        <a:pt x="73269" y="823545"/>
                        <a:pt x="51288" y="817684"/>
                      </a:cubicBezTo>
                      <a:cubicBezTo>
                        <a:pt x="29307" y="811823"/>
                        <a:pt x="14654" y="800099"/>
                        <a:pt x="7327" y="791307"/>
                      </a:cubicBezTo>
                      <a:cubicBezTo>
                        <a:pt x="0" y="782515"/>
                        <a:pt x="5862" y="773722"/>
                        <a:pt x="7327" y="764930"/>
                      </a:cubicBezTo>
                      <a:cubicBezTo>
                        <a:pt x="8792" y="756138"/>
                        <a:pt x="8792" y="748811"/>
                        <a:pt x="16119" y="738553"/>
                      </a:cubicBezTo>
                      <a:cubicBezTo>
                        <a:pt x="23446" y="728295"/>
                        <a:pt x="41030" y="715107"/>
                        <a:pt x="51288" y="703384"/>
                      </a:cubicBezTo>
                      <a:cubicBezTo>
                        <a:pt x="61546" y="691661"/>
                        <a:pt x="70338" y="677007"/>
                        <a:pt x="77665" y="668215"/>
                      </a:cubicBezTo>
                      <a:cubicBezTo>
                        <a:pt x="84992" y="659423"/>
                        <a:pt x="92319" y="669680"/>
                        <a:pt x="95250" y="650630"/>
                      </a:cubicBezTo>
                      <a:cubicBezTo>
                        <a:pt x="98181" y="631580"/>
                        <a:pt x="93785" y="597876"/>
                        <a:pt x="95250" y="553915"/>
                      </a:cubicBezTo>
                      <a:cubicBezTo>
                        <a:pt x="96715" y="509954"/>
                        <a:pt x="102577" y="426426"/>
                        <a:pt x="104042" y="386861"/>
                      </a:cubicBezTo>
                      <a:cubicBezTo>
                        <a:pt x="105507" y="347296"/>
                        <a:pt x="101111" y="342900"/>
                        <a:pt x="104042" y="316523"/>
                      </a:cubicBezTo>
                      <a:cubicBezTo>
                        <a:pt x="106973" y="290146"/>
                        <a:pt x="115766" y="260838"/>
                        <a:pt x="121627" y="228600"/>
                      </a:cubicBezTo>
                      <a:cubicBezTo>
                        <a:pt x="127488" y="196362"/>
                        <a:pt x="131884" y="153865"/>
                        <a:pt x="139211" y="123092"/>
                      </a:cubicBezTo>
                      <a:cubicBezTo>
                        <a:pt x="146538" y="92319"/>
                        <a:pt x="158261" y="64476"/>
                        <a:pt x="165588" y="43961"/>
                      </a:cubicBezTo>
                      <a:cubicBezTo>
                        <a:pt x="172915" y="23446"/>
                        <a:pt x="178044" y="11723"/>
                        <a:pt x="183173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19" name="任意多边形 230"/>
                <p:cNvSpPr/>
                <p:nvPr/>
              </p:nvSpPr>
              <p:spPr>
                <a:xfrm>
                  <a:off x="4129101" y="1321443"/>
                  <a:ext cx="309720" cy="784622"/>
                </a:xfrm>
                <a:custGeom>
                  <a:avLst/>
                  <a:gdLst>
                    <a:gd name="connsiteX0" fmla="*/ 309195 w 309195"/>
                    <a:gd name="connsiteY0" fmla="*/ 61546 h 759070"/>
                    <a:gd name="connsiteX1" fmla="*/ 274026 w 309195"/>
                    <a:gd name="connsiteY1" fmla="*/ 17585 h 759070"/>
                    <a:gd name="connsiteX2" fmla="*/ 230065 w 309195"/>
                    <a:gd name="connsiteY2" fmla="*/ 105508 h 759070"/>
                    <a:gd name="connsiteX3" fmla="*/ 186103 w 309195"/>
                    <a:gd name="connsiteY3" fmla="*/ 246185 h 759070"/>
                    <a:gd name="connsiteX4" fmla="*/ 133349 w 309195"/>
                    <a:gd name="connsiteY4" fmla="*/ 474785 h 759070"/>
                    <a:gd name="connsiteX5" fmla="*/ 150934 w 309195"/>
                    <a:gd name="connsiteY5" fmla="*/ 606669 h 759070"/>
                    <a:gd name="connsiteX6" fmla="*/ 168519 w 309195"/>
                    <a:gd name="connsiteY6" fmla="*/ 641839 h 759070"/>
                    <a:gd name="connsiteX7" fmla="*/ 150934 w 309195"/>
                    <a:gd name="connsiteY7" fmla="*/ 677008 h 759070"/>
                    <a:gd name="connsiteX8" fmla="*/ 133349 w 309195"/>
                    <a:gd name="connsiteY8" fmla="*/ 694593 h 759070"/>
                    <a:gd name="connsiteX9" fmla="*/ 186103 w 309195"/>
                    <a:gd name="connsiteY9" fmla="*/ 685800 h 759070"/>
                    <a:gd name="connsiteX10" fmla="*/ 212480 w 309195"/>
                    <a:gd name="connsiteY10" fmla="*/ 694593 h 759070"/>
                    <a:gd name="connsiteX11" fmla="*/ 212480 w 309195"/>
                    <a:gd name="connsiteY11" fmla="*/ 720969 h 759070"/>
                    <a:gd name="connsiteX12" fmla="*/ 186103 w 309195"/>
                    <a:gd name="connsiteY12" fmla="*/ 747346 h 759070"/>
                    <a:gd name="connsiteX13" fmla="*/ 159726 w 309195"/>
                    <a:gd name="connsiteY13" fmla="*/ 756139 h 759070"/>
                    <a:gd name="connsiteX14" fmla="*/ 124557 w 309195"/>
                    <a:gd name="connsiteY14" fmla="*/ 756139 h 759070"/>
                    <a:gd name="connsiteX15" fmla="*/ 89388 w 309195"/>
                    <a:gd name="connsiteY15" fmla="*/ 738554 h 759070"/>
                    <a:gd name="connsiteX16" fmla="*/ 36634 w 309195"/>
                    <a:gd name="connsiteY16" fmla="*/ 720969 h 759070"/>
                    <a:gd name="connsiteX17" fmla="*/ 19049 w 309195"/>
                    <a:gd name="connsiteY17" fmla="*/ 694593 h 759070"/>
                    <a:gd name="connsiteX18" fmla="*/ 1465 w 309195"/>
                    <a:gd name="connsiteY18" fmla="*/ 677008 h 759070"/>
                    <a:gd name="connsiteX19" fmla="*/ 10257 w 309195"/>
                    <a:gd name="connsiteY19" fmla="*/ 641839 h 759070"/>
                    <a:gd name="connsiteX20" fmla="*/ 36634 w 309195"/>
                    <a:gd name="connsiteY20" fmla="*/ 597877 h 759070"/>
                    <a:gd name="connsiteX21" fmla="*/ 63011 w 309195"/>
                    <a:gd name="connsiteY21" fmla="*/ 553916 h 759070"/>
                    <a:gd name="connsiteX22" fmla="*/ 71803 w 309195"/>
                    <a:gd name="connsiteY22" fmla="*/ 545123 h 759070"/>
                    <a:gd name="connsiteX23" fmla="*/ 71803 w 309195"/>
                    <a:gd name="connsiteY23" fmla="*/ 448408 h 759070"/>
                    <a:gd name="connsiteX24" fmla="*/ 80595 w 309195"/>
                    <a:gd name="connsiteY24" fmla="*/ 325316 h 759070"/>
                    <a:gd name="connsiteX25" fmla="*/ 106972 w 309195"/>
                    <a:gd name="connsiteY25" fmla="*/ 167054 h 759070"/>
                    <a:gd name="connsiteX26" fmla="*/ 124557 w 309195"/>
                    <a:gd name="connsiteY26" fmla="*/ 96716 h 759070"/>
                    <a:gd name="connsiteX27" fmla="*/ 150934 w 309195"/>
                    <a:gd name="connsiteY27" fmla="*/ 0 h 759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09195" h="759070">
                      <a:moveTo>
                        <a:pt x="309195" y="61546"/>
                      </a:moveTo>
                      <a:cubicBezTo>
                        <a:pt x="298204" y="35902"/>
                        <a:pt x="287214" y="10258"/>
                        <a:pt x="274026" y="17585"/>
                      </a:cubicBezTo>
                      <a:cubicBezTo>
                        <a:pt x="260838" y="24912"/>
                        <a:pt x="244719" y="67408"/>
                        <a:pt x="230065" y="105508"/>
                      </a:cubicBezTo>
                      <a:cubicBezTo>
                        <a:pt x="215411" y="143608"/>
                        <a:pt x="202222" y="184639"/>
                        <a:pt x="186103" y="246185"/>
                      </a:cubicBezTo>
                      <a:cubicBezTo>
                        <a:pt x="169984" y="307731"/>
                        <a:pt x="139210" y="414704"/>
                        <a:pt x="133349" y="474785"/>
                      </a:cubicBezTo>
                      <a:cubicBezTo>
                        <a:pt x="127488" y="534866"/>
                        <a:pt x="145072" y="578827"/>
                        <a:pt x="150934" y="606669"/>
                      </a:cubicBezTo>
                      <a:cubicBezTo>
                        <a:pt x="156796" y="634511"/>
                        <a:pt x="168519" y="630116"/>
                        <a:pt x="168519" y="641839"/>
                      </a:cubicBezTo>
                      <a:cubicBezTo>
                        <a:pt x="168519" y="653562"/>
                        <a:pt x="156796" y="668216"/>
                        <a:pt x="150934" y="677008"/>
                      </a:cubicBezTo>
                      <a:cubicBezTo>
                        <a:pt x="145072" y="685800"/>
                        <a:pt x="127488" y="693128"/>
                        <a:pt x="133349" y="694593"/>
                      </a:cubicBezTo>
                      <a:cubicBezTo>
                        <a:pt x="139210" y="696058"/>
                        <a:pt x="172915" y="685800"/>
                        <a:pt x="186103" y="685800"/>
                      </a:cubicBezTo>
                      <a:cubicBezTo>
                        <a:pt x="199291" y="685800"/>
                        <a:pt x="208084" y="688732"/>
                        <a:pt x="212480" y="694593"/>
                      </a:cubicBezTo>
                      <a:cubicBezTo>
                        <a:pt x="216876" y="700454"/>
                        <a:pt x="216876" y="712177"/>
                        <a:pt x="212480" y="720969"/>
                      </a:cubicBezTo>
                      <a:cubicBezTo>
                        <a:pt x="208084" y="729761"/>
                        <a:pt x="194895" y="741484"/>
                        <a:pt x="186103" y="747346"/>
                      </a:cubicBezTo>
                      <a:cubicBezTo>
                        <a:pt x="177311" y="753208"/>
                        <a:pt x="169984" y="754673"/>
                        <a:pt x="159726" y="756139"/>
                      </a:cubicBezTo>
                      <a:cubicBezTo>
                        <a:pt x="149468" y="757605"/>
                        <a:pt x="136280" y="759070"/>
                        <a:pt x="124557" y="756139"/>
                      </a:cubicBezTo>
                      <a:cubicBezTo>
                        <a:pt x="112834" y="753208"/>
                        <a:pt x="104042" y="744416"/>
                        <a:pt x="89388" y="738554"/>
                      </a:cubicBezTo>
                      <a:cubicBezTo>
                        <a:pt x="74734" y="732692"/>
                        <a:pt x="48357" y="728296"/>
                        <a:pt x="36634" y="720969"/>
                      </a:cubicBezTo>
                      <a:cubicBezTo>
                        <a:pt x="24911" y="713642"/>
                        <a:pt x="24910" y="701920"/>
                        <a:pt x="19049" y="694593"/>
                      </a:cubicBezTo>
                      <a:cubicBezTo>
                        <a:pt x="13188" y="687266"/>
                        <a:pt x="2930" y="685800"/>
                        <a:pt x="1465" y="677008"/>
                      </a:cubicBezTo>
                      <a:cubicBezTo>
                        <a:pt x="0" y="668216"/>
                        <a:pt x="4396" y="655027"/>
                        <a:pt x="10257" y="641839"/>
                      </a:cubicBezTo>
                      <a:cubicBezTo>
                        <a:pt x="16118" y="628651"/>
                        <a:pt x="36634" y="597877"/>
                        <a:pt x="36634" y="597877"/>
                      </a:cubicBezTo>
                      <a:cubicBezTo>
                        <a:pt x="45426" y="583223"/>
                        <a:pt x="57150" y="562708"/>
                        <a:pt x="63011" y="553916"/>
                      </a:cubicBezTo>
                      <a:cubicBezTo>
                        <a:pt x="68872" y="545124"/>
                        <a:pt x="70338" y="562708"/>
                        <a:pt x="71803" y="545123"/>
                      </a:cubicBezTo>
                      <a:cubicBezTo>
                        <a:pt x="73268" y="527538"/>
                        <a:pt x="70338" y="485043"/>
                        <a:pt x="71803" y="448408"/>
                      </a:cubicBezTo>
                      <a:cubicBezTo>
                        <a:pt x="73268" y="411774"/>
                        <a:pt x="74734" y="372208"/>
                        <a:pt x="80595" y="325316"/>
                      </a:cubicBezTo>
                      <a:cubicBezTo>
                        <a:pt x="86456" y="278424"/>
                        <a:pt x="99645" y="205154"/>
                        <a:pt x="106972" y="167054"/>
                      </a:cubicBezTo>
                      <a:cubicBezTo>
                        <a:pt x="114299" y="128954"/>
                        <a:pt x="117230" y="124558"/>
                        <a:pt x="124557" y="96716"/>
                      </a:cubicBezTo>
                      <a:cubicBezTo>
                        <a:pt x="131884" y="68874"/>
                        <a:pt x="141409" y="34437"/>
                        <a:pt x="150934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20" name="任意多边形 231"/>
                <p:cNvSpPr/>
                <p:nvPr/>
              </p:nvSpPr>
              <p:spPr>
                <a:xfrm>
                  <a:off x="4491475" y="1606759"/>
                  <a:ext cx="275650" cy="452785"/>
                </a:xfrm>
                <a:custGeom>
                  <a:avLst/>
                  <a:gdLst>
                    <a:gd name="connsiteX0" fmla="*/ 174381 w 274027"/>
                    <a:gd name="connsiteY0" fmla="*/ 70338 h 451339"/>
                    <a:gd name="connsiteX1" fmla="*/ 183173 w 274027"/>
                    <a:gd name="connsiteY1" fmla="*/ 158262 h 451339"/>
                    <a:gd name="connsiteX2" fmla="*/ 183173 w 274027"/>
                    <a:gd name="connsiteY2" fmla="*/ 272562 h 451339"/>
                    <a:gd name="connsiteX3" fmla="*/ 209550 w 274027"/>
                    <a:gd name="connsiteY3" fmla="*/ 307731 h 451339"/>
                    <a:gd name="connsiteX4" fmla="*/ 227135 w 274027"/>
                    <a:gd name="connsiteY4" fmla="*/ 342900 h 451339"/>
                    <a:gd name="connsiteX5" fmla="*/ 253511 w 274027"/>
                    <a:gd name="connsiteY5" fmla="*/ 378069 h 451339"/>
                    <a:gd name="connsiteX6" fmla="*/ 271096 w 274027"/>
                    <a:gd name="connsiteY6" fmla="*/ 395654 h 451339"/>
                    <a:gd name="connsiteX7" fmla="*/ 271096 w 274027"/>
                    <a:gd name="connsiteY7" fmla="*/ 413238 h 451339"/>
                    <a:gd name="connsiteX8" fmla="*/ 271096 w 274027"/>
                    <a:gd name="connsiteY8" fmla="*/ 430823 h 451339"/>
                    <a:gd name="connsiteX9" fmla="*/ 253511 w 274027"/>
                    <a:gd name="connsiteY9" fmla="*/ 439615 h 451339"/>
                    <a:gd name="connsiteX10" fmla="*/ 218342 w 274027"/>
                    <a:gd name="connsiteY10" fmla="*/ 448408 h 451339"/>
                    <a:gd name="connsiteX11" fmla="*/ 174381 w 274027"/>
                    <a:gd name="connsiteY11" fmla="*/ 448408 h 451339"/>
                    <a:gd name="connsiteX12" fmla="*/ 148004 w 274027"/>
                    <a:gd name="connsiteY12" fmla="*/ 448408 h 451339"/>
                    <a:gd name="connsiteX13" fmla="*/ 95250 w 274027"/>
                    <a:gd name="connsiteY13" fmla="*/ 430823 h 451339"/>
                    <a:gd name="connsiteX14" fmla="*/ 51288 w 274027"/>
                    <a:gd name="connsiteY14" fmla="*/ 430823 h 451339"/>
                    <a:gd name="connsiteX15" fmla="*/ 24911 w 274027"/>
                    <a:gd name="connsiteY15" fmla="*/ 430823 h 451339"/>
                    <a:gd name="connsiteX16" fmla="*/ 7327 w 274027"/>
                    <a:gd name="connsiteY16" fmla="*/ 422031 h 451339"/>
                    <a:gd name="connsiteX17" fmla="*/ 68873 w 274027"/>
                    <a:gd name="connsiteY17" fmla="*/ 386862 h 451339"/>
                    <a:gd name="connsiteX18" fmla="*/ 130419 w 274027"/>
                    <a:gd name="connsiteY18" fmla="*/ 360485 h 451339"/>
                    <a:gd name="connsiteX19" fmla="*/ 148004 w 274027"/>
                    <a:gd name="connsiteY19" fmla="*/ 342900 h 451339"/>
                    <a:gd name="connsiteX20" fmla="*/ 121627 w 274027"/>
                    <a:gd name="connsiteY20" fmla="*/ 290146 h 451339"/>
                    <a:gd name="connsiteX21" fmla="*/ 104042 w 274027"/>
                    <a:gd name="connsiteY21" fmla="*/ 254977 h 451339"/>
                    <a:gd name="connsiteX22" fmla="*/ 77665 w 274027"/>
                    <a:gd name="connsiteY22" fmla="*/ 167054 h 451339"/>
                    <a:gd name="connsiteX23" fmla="*/ 42496 w 274027"/>
                    <a:gd name="connsiteY23" fmla="*/ 123092 h 451339"/>
                    <a:gd name="connsiteX24" fmla="*/ 33704 w 274027"/>
                    <a:gd name="connsiteY24" fmla="*/ 87923 h 451339"/>
                    <a:gd name="connsiteX25" fmla="*/ 33704 w 274027"/>
                    <a:gd name="connsiteY25" fmla="*/ 61546 h 451339"/>
                    <a:gd name="connsiteX26" fmla="*/ 68873 w 274027"/>
                    <a:gd name="connsiteY26" fmla="*/ 17585 h 451339"/>
                    <a:gd name="connsiteX27" fmla="*/ 77665 w 274027"/>
                    <a:gd name="connsiteY27" fmla="*/ 0 h 45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74027" h="451339">
                      <a:moveTo>
                        <a:pt x="174381" y="70338"/>
                      </a:moveTo>
                      <a:cubicBezTo>
                        <a:pt x="178044" y="97448"/>
                        <a:pt x="181708" y="124558"/>
                        <a:pt x="183173" y="158262"/>
                      </a:cubicBezTo>
                      <a:cubicBezTo>
                        <a:pt x="184638" y="191966"/>
                        <a:pt x="178777" y="247651"/>
                        <a:pt x="183173" y="272562"/>
                      </a:cubicBezTo>
                      <a:cubicBezTo>
                        <a:pt x="187569" y="297473"/>
                        <a:pt x="202223" y="296008"/>
                        <a:pt x="209550" y="307731"/>
                      </a:cubicBezTo>
                      <a:cubicBezTo>
                        <a:pt x="216877" y="319454"/>
                        <a:pt x="219808" y="331177"/>
                        <a:pt x="227135" y="342900"/>
                      </a:cubicBezTo>
                      <a:cubicBezTo>
                        <a:pt x="234462" y="354623"/>
                        <a:pt x="246184" y="369277"/>
                        <a:pt x="253511" y="378069"/>
                      </a:cubicBezTo>
                      <a:cubicBezTo>
                        <a:pt x="260838" y="386861"/>
                        <a:pt x="268165" y="389792"/>
                        <a:pt x="271096" y="395654"/>
                      </a:cubicBezTo>
                      <a:cubicBezTo>
                        <a:pt x="274027" y="401516"/>
                        <a:pt x="271096" y="413238"/>
                        <a:pt x="271096" y="413238"/>
                      </a:cubicBezTo>
                      <a:cubicBezTo>
                        <a:pt x="271096" y="419099"/>
                        <a:pt x="274027" y="426427"/>
                        <a:pt x="271096" y="430823"/>
                      </a:cubicBezTo>
                      <a:cubicBezTo>
                        <a:pt x="268165" y="435219"/>
                        <a:pt x="262303" y="436684"/>
                        <a:pt x="253511" y="439615"/>
                      </a:cubicBezTo>
                      <a:cubicBezTo>
                        <a:pt x="244719" y="442546"/>
                        <a:pt x="231530" y="446943"/>
                        <a:pt x="218342" y="448408"/>
                      </a:cubicBezTo>
                      <a:cubicBezTo>
                        <a:pt x="205154" y="449873"/>
                        <a:pt x="174381" y="448408"/>
                        <a:pt x="174381" y="448408"/>
                      </a:cubicBezTo>
                      <a:cubicBezTo>
                        <a:pt x="162658" y="448408"/>
                        <a:pt x="161193" y="451339"/>
                        <a:pt x="148004" y="448408"/>
                      </a:cubicBezTo>
                      <a:cubicBezTo>
                        <a:pt x="134816" y="445477"/>
                        <a:pt x="111369" y="433754"/>
                        <a:pt x="95250" y="430823"/>
                      </a:cubicBezTo>
                      <a:cubicBezTo>
                        <a:pt x="79131" y="427892"/>
                        <a:pt x="51288" y="430823"/>
                        <a:pt x="51288" y="430823"/>
                      </a:cubicBezTo>
                      <a:cubicBezTo>
                        <a:pt x="39565" y="430823"/>
                        <a:pt x="32238" y="432288"/>
                        <a:pt x="24911" y="430823"/>
                      </a:cubicBezTo>
                      <a:cubicBezTo>
                        <a:pt x="17584" y="429358"/>
                        <a:pt x="0" y="429358"/>
                        <a:pt x="7327" y="422031"/>
                      </a:cubicBezTo>
                      <a:cubicBezTo>
                        <a:pt x="14654" y="414704"/>
                        <a:pt x="48358" y="397120"/>
                        <a:pt x="68873" y="386862"/>
                      </a:cubicBezTo>
                      <a:cubicBezTo>
                        <a:pt x="89388" y="376604"/>
                        <a:pt x="117231" y="367812"/>
                        <a:pt x="130419" y="360485"/>
                      </a:cubicBezTo>
                      <a:cubicBezTo>
                        <a:pt x="143608" y="353158"/>
                        <a:pt x="149469" y="354623"/>
                        <a:pt x="148004" y="342900"/>
                      </a:cubicBezTo>
                      <a:cubicBezTo>
                        <a:pt x="146539" y="331177"/>
                        <a:pt x="121627" y="290146"/>
                        <a:pt x="121627" y="290146"/>
                      </a:cubicBezTo>
                      <a:cubicBezTo>
                        <a:pt x="114300" y="275492"/>
                        <a:pt x="111369" y="275492"/>
                        <a:pt x="104042" y="254977"/>
                      </a:cubicBezTo>
                      <a:cubicBezTo>
                        <a:pt x="96715" y="234462"/>
                        <a:pt x="87923" y="189035"/>
                        <a:pt x="77665" y="167054"/>
                      </a:cubicBezTo>
                      <a:cubicBezTo>
                        <a:pt x="67407" y="145073"/>
                        <a:pt x="49823" y="136280"/>
                        <a:pt x="42496" y="123092"/>
                      </a:cubicBezTo>
                      <a:cubicBezTo>
                        <a:pt x="35169" y="109904"/>
                        <a:pt x="35169" y="98181"/>
                        <a:pt x="33704" y="87923"/>
                      </a:cubicBezTo>
                      <a:cubicBezTo>
                        <a:pt x="32239" y="77665"/>
                        <a:pt x="27843" y="73269"/>
                        <a:pt x="33704" y="61546"/>
                      </a:cubicBezTo>
                      <a:cubicBezTo>
                        <a:pt x="39565" y="49823"/>
                        <a:pt x="61546" y="27843"/>
                        <a:pt x="68873" y="17585"/>
                      </a:cubicBezTo>
                      <a:cubicBezTo>
                        <a:pt x="76200" y="7327"/>
                        <a:pt x="76932" y="3663"/>
                        <a:pt x="77665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21" name="任意多边形 232"/>
                <p:cNvSpPr/>
                <p:nvPr/>
              </p:nvSpPr>
              <p:spPr>
                <a:xfrm>
                  <a:off x="4572002" y="1544734"/>
                  <a:ext cx="201317" cy="182976"/>
                </a:xfrm>
                <a:custGeom>
                  <a:avLst/>
                  <a:gdLst>
                    <a:gd name="connsiteX0" fmla="*/ 0 w 202223"/>
                    <a:gd name="connsiteY0" fmla="*/ 0 h 184638"/>
                    <a:gd name="connsiteX1" fmla="*/ 35169 w 202223"/>
                    <a:gd name="connsiteY1" fmla="*/ 70338 h 184638"/>
                    <a:gd name="connsiteX2" fmla="*/ 70338 w 202223"/>
                    <a:gd name="connsiteY2" fmla="*/ 114300 h 184638"/>
                    <a:gd name="connsiteX3" fmla="*/ 114300 w 202223"/>
                    <a:gd name="connsiteY3" fmla="*/ 149469 h 184638"/>
                    <a:gd name="connsiteX4" fmla="*/ 167054 w 202223"/>
                    <a:gd name="connsiteY4" fmla="*/ 175846 h 184638"/>
                    <a:gd name="connsiteX5" fmla="*/ 202223 w 202223"/>
                    <a:gd name="connsiteY5" fmla="*/ 184638 h 18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2223" h="184638">
                      <a:moveTo>
                        <a:pt x="0" y="0"/>
                      </a:moveTo>
                      <a:cubicBezTo>
                        <a:pt x="11723" y="25644"/>
                        <a:pt x="23446" y="51288"/>
                        <a:pt x="35169" y="70338"/>
                      </a:cubicBezTo>
                      <a:cubicBezTo>
                        <a:pt x="46892" y="89388"/>
                        <a:pt x="57150" y="101112"/>
                        <a:pt x="70338" y="114300"/>
                      </a:cubicBezTo>
                      <a:cubicBezTo>
                        <a:pt x="83526" y="127488"/>
                        <a:pt x="98181" y="139211"/>
                        <a:pt x="114300" y="149469"/>
                      </a:cubicBezTo>
                      <a:cubicBezTo>
                        <a:pt x="130419" y="159727"/>
                        <a:pt x="152400" y="169984"/>
                        <a:pt x="167054" y="175846"/>
                      </a:cubicBezTo>
                      <a:cubicBezTo>
                        <a:pt x="181708" y="181708"/>
                        <a:pt x="202223" y="184638"/>
                        <a:pt x="202223" y="184638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  <p:sp>
              <p:nvSpPr>
                <p:cNvPr id="522" name="任意多边形 233"/>
                <p:cNvSpPr/>
                <p:nvPr/>
              </p:nvSpPr>
              <p:spPr>
                <a:xfrm>
                  <a:off x="5089234" y="214290"/>
                  <a:ext cx="641122" cy="1274621"/>
                </a:xfrm>
                <a:custGeom>
                  <a:avLst/>
                  <a:gdLst>
                    <a:gd name="connsiteX0" fmla="*/ 0 w 634512"/>
                    <a:gd name="connsiteY0" fmla="*/ 1211873 h 1273419"/>
                    <a:gd name="connsiteX1" fmla="*/ 175847 w 634512"/>
                    <a:gd name="connsiteY1" fmla="*/ 1097573 h 1273419"/>
                    <a:gd name="connsiteX2" fmla="*/ 237393 w 634512"/>
                    <a:gd name="connsiteY2" fmla="*/ 1009650 h 1273419"/>
                    <a:gd name="connsiteX3" fmla="*/ 307731 w 634512"/>
                    <a:gd name="connsiteY3" fmla="*/ 930519 h 1273419"/>
                    <a:gd name="connsiteX4" fmla="*/ 298939 w 634512"/>
                    <a:gd name="connsiteY4" fmla="*/ 763465 h 1273419"/>
                    <a:gd name="connsiteX5" fmla="*/ 272562 w 634512"/>
                    <a:gd name="connsiteY5" fmla="*/ 622789 h 1273419"/>
                    <a:gd name="connsiteX6" fmla="*/ 202224 w 634512"/>
                    <a:gd name="connsiteY6" fmla="*/ 455735 h 1273419"/>
                    <a:gd name="connsiteX7" fmla="*/ 184639 w 634512"/>
                    <a:gd name="connsiteY7" fmla="*/ 323850 h 1273419"/>
                    <a:gd name="connsiteX8" fmla="*/ 219808 w 634512"/>
                    <a:gd name="connsiteY8" fmla="*/ 218342 h 1273419"/>
                    <a:gd name="connsiteX9" fmla="*/ 281354 w 634512"/>
                    <a:gd name="connsiteY9" fmla="*/ 130419 h 1273419"/>
                    <a:gd name="connsiteX10" fmla="*/ 360485 w 634512"/>
                    <a:gd name="connsiteY10" fmla="*/ 77665 h 1273419"/>
                    <a:gd name="connsiteX11" fmla="*/ 448408 w 634512"/>
                    <a:gd name="connsiteY11" fmla="*/ 42496 h 1273419"/>
                    <a:gd name="connsiteX12" fmla="*/ 518747 w 634512"/>
                    <a:gd name="connsiteY12" fmla="*/ 7327 h 1273419"/>
                    <a:gd name="connsiteX13" fmla="*/ 571500 w 634512"/>
                    <a:gd name="connsiteY13" fmla="*/ 7327 h 1273419"/>
                    <a:gd name="connsiteX14" fmla="*/ 615462 w 634512"/>
                    <a:gd name="connsiteY14" fmla="*/ 7327 h 1273419"/>
                    <a:gd name="connsiteX15" fmla="*/ 633047 w 634512"/>
                    <a:gd name="connsiteY15" fmla="*/ 51289 h 1273419"/>
                    <a:gd name="connsiteX16" fmla="*/ 606670 w 634512"/>
                    <a:gd name="connsiteY16" fmla="*/ 86458 h 1273419"/>
                    <a:gd name="connsiteX17" fmla="*/ 545124 w 634512"/>
                    <a:gd name="connsiteY17" fmla="*/ 112835 h 1273419"/>
                    <a:gd name="connsiteX18" fmla="*/ 386862 w 634512"/>
                    <a:gd name="connsiteY18" fmla="*/ 183173 h 1273419"/>
                    <a:gd name="connsiteX19" fmla="*/ 334108 w 634512"/>
                    <a:gd name="connsiteY19" fmla="*/ 235927 h 1273419"/>
                    <a:gd name="connsiteX20" fmla="*/ 272562 w 634512"/>
                    <a:gd name="connsiteY20" fmla="*/ 323850 h 1273419"/>
                    <a:gd name="connsiteX21" fmla="*/ 307731 w 634512"/>
                    <a:gd name="connsiteY21" fmla="*/ 526073 h 1273419"/>
                    <a:gd name="connsiteX22" fmla="*/ 369277 w 634512"/>
                    <a:gd name="connsiteY22" fmla="*/ 684335 h 1273419"/>
                    <a:gd name="connsiteX23" fmla="*/ 378070 w 634512"/>
                    <a:gd name="connsiteY23" fmla="*/ 921727 h 1273419"/>
                    <a:gd name="connsiteX24" fmla="*/ 228600 w 634512"/>
                    <a:gd name="connsiteY24" fmla="*/ 1141535 h 1273419"/>
                    <a:gd name="connsiteX25" fmla="*/ 26377 w 634512"/>
                    <a:gd name="connsiteY25" fmla="*/ 1273419 h 1273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34512" h="1273419">
                      <a:moveTo>
                        <a:pt x="0" y="1211873"/>
                      </a:moveTo>
                      <a:cubicBezTo>
                        <a:pt x="68141" y="1171575"/>
                        <a:pt x="136282" y="1131277"/>
                        <a:pt x="175847" y="1097573"/>
                      </a:cubicBezTo>
                      <a:cubicBezTo>
                        <a:pt x="215412" y="1063869"/>
                        <a:pt x="215412" y="1037492"/>
                        <a:pt x="237393" y="1009650"/>
                      </a:cubicBezTo>
                      <a:cubicBezTo>
                        <a:pt x="259374" y="981808"/>
                        <a:pt x="297473" y="971550"/>
                        <a:pt x="307731" y="930519"/>
                      </a:cubicBezTo>
                      <a:cubicBezTo>
                        <a:pt x="317989" y="889488"/>
                        <a:pt x="304800" y="814753"/>
                        <a:pt x="298939" y="763465"/>
                      </a:cubicBezTo>
                      <a:cubicBezTo>
                        <a:pt x="293078" y="712177"/>
                        <a:pt x="288681" y="674077"/>
                        <a:pt x="272562" y="622789"/>
                      </a:cubicBezTo>
                      <a:cubicBezTo>
                        <a:pt x="256443" y="571501"/>
                        <a:pt x="216878" y="505558"/>
                        <a:pt x="202224" y="455735"/>
                      </a:cubicBezTo>
                      <a:cubicBezTo>
                        <a:pt x="187570" y="405912"/>
                        <a:pt x="181708" y="363415"/>
                        <a:pt x="184639" y="323850"/>
                      </a:cubicBezTo>
                      <a:cubicBezTo>
                        <a:pt x="187570" y="284285"/>
                        <a:pt x="203689" y="250581"/>
                        <a:pt x="219808" y="218342"/>
                      </a:cubicBezTo>
                      <a:cubicBezTo>
                        <a:pt x="235927" y="186104"/>
                        <a:pt x="257908" y="153865"/>
                        <a:pt x="281354" y="130419"/>
                      </a:cubicBezTo>
                      <a:cubicBezTo>
                        <a:pt x="304800" y="106973"/>
                        <a:pt x="332643" y="92319"/>
                        <a:pt x="360485" y="77665"/>
                      </a:cubicBezTo>
                      <a:cubicBezTo>
                        <a:pt x="388327" y="63011"/>
                        <a:pt x="422031" y="54219"/>
                        <a:pt x="448408" y="42496"/>
                      </a:cubicBezTo>
                      <a:cubicBezTo>
                        <a:pt x="474785" y="30773"/>
                        <a:pt x="498232" y="13188"/>
                        <a:pt x="518747" y="7327"/>
                      </a:cubicBezTo>
                      <a:cubicBezTo>
                        <a:pt x="539262" y="1466"/>
                        <a:pt x="571500" y="7327"/>
                        <a:pt x="571500" y="7327"/>
                      </a:cubicBezTo>
                      <a:cubicBezTo>
                        <a:pt x="587619" y="7327"/>
                        <a:pt x="605204" y="0"/>
                        <a:pt x="615462" y="7327"/>
                      </a:cubicBezTo>
                      <a:cubicBezTo>
                        <a:pt x="625720" y="14654"/>
                        <a:pt x="634512" y="38101"/>
                        <a:pt x="633047" y="51289"/>
                      </a:cubicBezTo>
                      <a:cubicBezTo>
                        <a:pt x="631582" y="64477"/>
                        <a:pt x="621324" y="76200"/>
                        <a:pt x="606670" y="86458"/>
                      </a:cubicBezTo>
                      <a:cubicBezTo>
                        <a:pt x="592016" y="96716"/>
                        <a:pt x="545124" y="112835"/>
                        <a:pt x="545124" y="112835"/>
                      </a:cubicBezTo>
                      <a:cubicBezTo>
                        <a:pt x="508489" y="128954"/>
                        <a:pt x="422031" y="162658"/>
                        <a:pt x="386862" y="183173"/>
                      </a:cubicBezTo>
                      <a:cubicBezTo>
                        <a:pt x="351693" y="203688"/>
                        <a:pt x="353158" y="212481"/>
                        <a:pt x="334108" y="235927"/>
                      </a:cubicBezTo>
                      <a:cubicBezTo>
                        <a:pt x="315058" y="259373"/>
                        <a:pt x="276958" y="275492"/>
                        <a:pt x="272562" y="323850"/>
                      </a:cubicBezTo>
                      <a:cubicBezTo>
                        <a:pt x="268166" y="372208"/>
                        <a:pt x="291612" y="465992"/>
                        <a:pt x="307731" y="526073"/>
                      </a:cubicBezTo>
                      <a:cubicBezTo>
                        <a:pt x="323850" y="586154"/>
                        <a:pt x="357554" y="618393"/>
                        <a:pt x="369277" y="684335"/>
                      </a:cubicBezTo>
                      <a:cubicBezTo>
                        <a:pt x="381000" y="750277"/>
                        <a:pt x="401516" y="845527"/>
                        <a:pt x="378070" y="921727"/>
                      </a:cubicBezTo>
                      <a:cubicBezTo>
                        <a:pt x="354624" y="997927"/>
                        <a:pt x="287215" y="1082920"/>
                        <a:pt x="228600" y="1141535"/>
                      </a:cubicBezTo>
                      <a:cubicBezTo>
                        <a:pt x="169985" y="1200150"/>
                        <a:pt x="98181" y="1236784"/>
                        <a:pt x="26377" y="1273419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04" name="弧形 215"/>
              <p:cNvSpPr/>
              <p:nvPr/>
            </p:nvSpPr>
            <p:spPr>
              <a:xfrm rot="16535145">
                <a:off x="3181672" y="2695665"/>
                <a:ext cx="353545" cy="297332"/>
              </a:xfrm>
              <a:prstGeom prst="arc">
                <a:avLst>
                  <a:gd name="adj1" fmla="val 8691420"/>
                  <a:gd name="adj2" fmla="val 266659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5" name="弧形 216"/>
              <p:cNvSpPr/>
              <p:nvPr/>
            </p:nvSpPr>
            <p:spPr>
              <a:xfrm rot="5190866">
                <a:off x="4264151" y="2895689"/>
                <a:ext cx="347342" cy="288041"/>
              </a:xfrm>
              <a:prstGeom prst="arc">
                <a:avLst>
                  <a:gd name="adj1" fmla="val 9189342"/>
                  <a:gd name="adj2" fmla="val 37675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6" name="任意多边形 217"/>
              <p:cNvSpPr/>
              <p:nvPr/>
            </p:nvSpPr>
            <p:spPr>
              <a:xfrm>
                <a:off x="3333668" y="2769898"/>
                <a:ext cx="111499" cy="52723"/>
              </a:xfrm>
              <a:custGeom>
                <a:avLst/>
                <a:gdLst>
                  <a:gd name="connsiteX0" fmla="*/ 114300 w 114300"/>
                  <a:gd name="connsiteY0" fmla="*/ 55685 h 55685"/>
                  <a:gd name="connsiteX1" fmla="*/ 52753 w 114300"/>
                  <a:gd name="connsiteY1" fmla="*/ 2931 h 55685"/>
                  <a:gd name="connsiteX2" fmla="*/ 0 w 114300"/>
                  <a:gd name="connsiteY2" fmla="*/ 38101 h 55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55685">
                    <a:moveTo>
                      <a:pt x="114300" y="55685"/>
                    </a:moveTo>
                    <a:cubicBezTo>
                      <a:pt x="93051" y="30773"/>
                      <a:pt x="71803" y="5862"/>
                      <a:pt x="52753" y="2931"/>
                    </a:cubicBezTo>
                    <a:cubicBezTo>
                      <a:pt x="33703" y="0"/>
                      <a:pt x="16851" y="19050"/>
                      <a:pt x="0" y="38101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7" name="任意多边形 218"/>
              <p:cNvSpPr/>
              <p:nvPr/>
            </p:nvSpPr>
            <p:spPr>
              <a:xfrm>
                <a:off x="4371233" y="2931164"/>
                <a:ext cx="111499" cy="74430"/>
              </a:xfrm>
              <a:custGeom>
                <a:avLst/>
                <a:gdLst>
                  <a:gd name="connsiteX0" fmla="*/ 0 w 114300"/>
                  <a:gd name="connsiteY0" fmla="*/ 41030 h 76199"/>
                  <a:gd name="connsiteX1" fmla="*/ 79131 w 114300"/>
                  <a:gd name="connsiteY1" fmla="*/ 5861 h 76199"/>
                  <a:gd name="connsiteX2" fmla="*/ 114300 w 114300"/>
                  <a:gd name="connsiteY2" fmla="*/ 76199 h 7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" h="76199">
                    <a:moveTo>
                      <a:pt x="0" y="41030"/>
                    </a:moveTo>
                    <a:cubicBezTo>
                      <a:pt x="30040" y="20515"/>
                      <a:pt x="60081" y="0"/>
                      <a:pt x="79131" y="5861"/>
                    </a:cubicBezTo>
                    <a:cubicBezTo>
                      <a:pt x="98181" y="11723"/>
                      <a:pt x="114300" y="52753"/>
                      <a:pt x="114300" y="76199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08" name="椭圆 219"/>
              <p:cNvSpPr/>
              <p:nvPr/>
            </p:nvSpPr>
            <p:spPr>
              <a:xfrm>
                <a:off x="3643389" y="2822621"/>
                <a:ext cx="142471" cy="17677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09" name="椭圆 220"/>
              <p:cNvSpPr/>
              <p:nvPr/>
            </p:nvSpPr>
            <p:spPr>
              <a:xfrm>
                <a:off x="3677459" y="3169963"/>
                <a:ext cx="37166" cy="34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0" name="椭圆 221"/>
              <p:cNvSpPr/>
              <p:nvPr/>
            </p:nvSpPr>
            <p:spPr>
              <a:xfrm>
                <a:off x="3785860" y="3207178"/>
                <a:ext cx="37166" cy="341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1" name="椭圆 222"/>
              <p:cNvSpPr/>
              <p:nvPr/>
            </p:nvSpPr>
            <p:spPr>
              <a:xfrm>
                <a:off x="3946915" y="2928064"/>
                <a:ext cx="142471" cy="17987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2" name="椭圆 223"/>
              <p:cNvSpPr/>
              <p:nvPr/>
            </p:nvSpPr>
            <p:spPr>
              <a:xfrm>
                <a:off x="3686749" y="2875341"/>
                <a:ext cx="74333" cy="899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3" name="椭圆 224"/>
              <p:cNvSpPr/>
              <p:nvPr/>
            </p:nvSpPr>
            <p:spPr>
              <a:xfrm>
                <a:off x="3980985" y="2983887"/>
                <a:ext cx="89818" cy="7132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4" name="任意多边形 225"/>
              <p:cNvSpPr/>
              <p:nvPr/>
            </p:nvSpPr>
            <p:spPr>
              <a:xfrm>
                <a:off x="3572154" y="3213381"/>
                <a:ext cx="284943" cy="142658"/>
              </a:xfrm>
              <a:custGeom>
                <a:avLst/>
                <a:gdLst>
                  <a:gd name="connsiteX0" fmla="*/ 0 w 290146"/>
                  <a:gd name="connsiteY0" fmla="*/ 0 h 186104"/>
                  <a:gd name="connsiteX1" fmla="*/ 70338 w 290146"/>
                  <a:gd name="connsiteY1" fmla="*/ 123092 h 186104"/>
                  <a:gd name="connsiteX2" fmla="*/ 175846 w 290146"/>
                  <a:gd name="connsiteY2" fmla="*/ 175846 h 186104"/>
                  <a:gd name="connsiteX3" fmla="*/ 290146 w 290146"/>
                  <a:gd name="connsiteY3" fmla="*/ 184638 h 18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146" h="186104">
                    <a:moveTo>
                      <a:pt x="0" y="0"/>
                    </a:moveTo>
                    <a:cubicBezTo>
                      <a:pt x="20515" y="46892"/>
                      <a:pt x="41030" y="93784"/>
                      <a:pt x="70338" y="123092"/>
                    </a:cubicBezTo>
                    <a:cubicBezTo>
                      <a:pt x="99646" y="152400"/>
                      <a:pt x="139211" y="165588"/>
                      <a:pt x="175846" y="175846"/>
                    </a:cubicBezTo>
                    <a:cubicBezTo>
                      <a:pt x="212481" y="186104"/>
                      <a:pt x="251313" y="185371"/>
                      <a:pt x="290146" y="184638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515" name="椭圆 226"/>
              <p:cNvSpPr/>
              <p:nvPr/>
            </p:nvSpPr>
            <p:spPr>
              <a:xfrm>
                <a:off x="3723916" y="2900151"/>
                <a:ext cx="18583" cy="186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sp>
            <p:nvSpPr>
              <p:cNvPr id="516" name="椭圆 227"/>
              <p:cNvSpPr/>
              <p:nvPr/>
            </p:nvSpPr>
            <p:spPr>
              <a:xfrm>
                <a:off x="4018151" y="3008697"/>
                <a:ext cx="18583" cy="186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</p:grpSp>
        <p:sp>
          <p:nvSpPr>
            <p:cNvPr id="403" name="TextBox 53"/>
            <p:cNvSpPr txBox="1">
              <a:spLocks noChangeArrowheads="1"/>
            </p:cNvSpPr>
            <p:nvPr/>
          </p:nvSpPr>
          <p:spPr bwMode="auto">
            <a:xfrm>
              <a:off x="2159000" y="3343275"/>
              <a:ext cx="133985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Sperm injection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404" name="TextBox 54"/>
            <p:cNvSpPr txBox="1">
              <a:spLocks noChangeArrowheads="1"/>
            </p:cNvSpPr>
            <p:nvPr/>
          </p:nvSpPr>
          <p:spPr bwMode="auto">
            <a:xfrm>
              <a:off x="4217988" y="3343275"/>
              <a:ext cx="2379662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Cas9 mRNA/sgRNAs injection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cxnSp>
          <p:nvCxnSpPr>
            <p:cNvPr id="405" name="直接箭头连接符 238"/>
            <p:cNvCxnSpPr/>
            <p:nvPr/>
          </p:nvCxnSpPr>
          <p:spPr bwMode="auto">
            <a:xfrm>
              <a:off x="3746500" y="2628900"/>
              <a:ext cx="7858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箭头连接符 239"/>
            <p:cNvCxnSpPr/>
            <p:nvPr/>
          </p:nvCxnSpPr>
          <p:spPr bwMode="auto">
            <a:xfrm rot="5400000">
              <a:off x="5106193" y="3917157"/>
              <a:ext cx="5762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TextBox 57"/>
            <p:cNvSpPr txBox="1">
              <a:spLocks noChangeArrowheads="1"/>
            </p:cNvSpPr>
            <p:nvPr/>
          </p:nvSpPr>
          <p:spPr bwMode="auto">
            <a:xfrm>
              <a:off x="4017963" y="3778250"/>
              <a:ext cx="13716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Embryo transfer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408" name="TextBox 58"/>
            <p:cNvSpPr txBox="1">
              <a:spLocks noChangeArrowheads="1"/>
            </p:cNvSpPr>
            <p:nvPr/>
          </p:nvSpPr>
          <p:spPr bwMode="auto">
            <a:xfrm>
              <a:off x="4670425" y="6067425"/>
              <a:ext cx="147478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Surrogate mother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sp>
          <p:nvSpPr>
            <p:cNvPr id="409" name="TextBox 59"/>
            <p:cNvSpPr txBox="1">
              <a:spLocks noChangeArrowheads="1"/>
            </p:cNvSpPr>
            <p:nvPr/>
          </p:nvSpPr>
          <p:spPr bwMode="auto">
            <a:xfrm>
              <a:off x="2133600" y="6067425"/>
              <a:ext cx="139223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Mutant founders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cxnSp>
          <p:nvCxnSpPr>
            <p:cNvPr id="410" name="直接箭头连接符 243"/>
            <p:cNvCxnSpPr/>
            <p:nvPr/>
          </p:nvCxnSpPr>
          <p:spPr bwMode="auto">
            <a:xfrm flipH="1">
              <a:off x="3746500" y="5629275"/>
              <a:ext cx="7858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箭头连接符 244"/>
            <p:cNvCxnSpPr/>
            <p:nvPr/>
          </p:nvCxnSpPr>
          <p:spPr bwMode="auto">
            <a:xfrm rot="10800000">
              <a:off x="3889375" y="4914900"/>
              <a:ext cx="642938" cy="2857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TextBox 62"/>
            <p:cNvSpPr txBox="1">
              <a:spLocks noChangeArrowheads="1"/>
            </p:cNvSpPr>
            <p:nvPr/>
          </p:nvSpPr>
          <p:spPr bwMode="auto">
            <a:xfrm>
              <a:off x="3663950" y="5167313"/>
              <a:ext cx="100171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Gestation </a:t>
              </a:r>
            </a:p>
            <a:p>
              <a:pPr algn="ctr">
                <a:buFont typeface="Arial" charset="0"/>
                <a:buNone/>
              </a:pPr>
              <a:r>
                <a:rPr lang="en-US" altLang="zh-CN" sz="1200" b="1">
                  <a:latin typeface="Calibri" pitchFamily="34" charset="0"/>
                  <a:ea typeface="宋体" charset="-122"/>
                </a:rPr>
                <a:t>~ 5 months</a:t>
              </a:r>
              <a:endParaRPr lang="zh-CN" altLang="en-US" sz="1200" b="1">
                <a:latin typeface="Calibri" pitchFamily="34" charset="0"/>
                <a:ea typeface="宋体" charset="-122"/>
              </a:endParaRPr>
            </a:p>
          </p:txBody>
        </p:sp>
        <p:grpSp>
          <p:nvGrpSpPr>
            <p:cNvPr id="14" name="组合 255"/>
            <p:cNvGrpSpPr>
              <a:grpSpLocks/>
            </p:cNvGrpSpPr>
            <p:nvPr/>
          </p:nvGrpSpPr>
          <p:grpSpPr bwMode="auto">
            <a:xfrm>
              <a:off x="4618038" y="1143000"/>
              <a:ext cx="2290762" cy="2128838"/>
              <a:chOff x="4857752" y="728777"/>
              <a:chExt cx="2290778" cy="2128719"/>
            </a:xfrm>
          </p:grpSpPr>
          <p:sp>
            <p:nvSpPr>
              <p:cNvPr id="415" name="椭圆 29"/>
              <p:cNvSpPr/>
              <p:nvPr/>
            </p:nvSpPr>
            <p:spPr>
              <a:xfrm rot="2782391">
                <a:off x="4902245" y="1458943"/>
                <a:ext cx="1382636" cy="1414472"/>
              </a:xfrm>
              <a:prstGeom prst="ellipse">
                <a:avLst/>
              </a:prstGeom>
              <a:noFill/>
              <a:ln w="603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>
                  <a:solidFill>
                    <a:srgbClr val="FFFFFF"/>
                  </a:solidFill>
                  <a:ea typeface="宋体" charset="-122"/>
                </a:endParaRPr>
              </a:p>
            </p:txBody>
          </p:sp>
          <p:grpSp>
            <p:nvGrpSpPr>
              <p:cNvPr id="15" name="组合 249"/>
              <p:cNvGrpSpPr>
                <a:grpSpLocks/>
              </p:cNvGrpSpPr>
              <p:nvPr/>
            </p:nvGrpSpPr>
            <p:grpSpPr bwMode="auto">
              <a:xfrm>
                <a:off x="4857752" y="728777"/>
                <a:ext cx="2290778" cy="2084177"/>
                <a:chOff x="4857752" y="728777"/>
                <a:chExt cx="2290778" cy="2084177"/>
              </a:xfrm>
            </p:grpSpPr>
            <p:sp>
              <p:nvSpPr>
                <p:cNvPr id="417" name="椭圆 30"/>
                <p:cNvSpPr/>
                <p:nvPr/>
              </p:nvSpPr>
              <p:spPr>
                <a:xfrm>
                  <a:off x="4948240" y="1514546"/>
                  <a:ext cx="1285884" cy="129850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Font typeface="Arial" charset="0"/>
                    <a:buNone/>
                    <a:defRPr/>
                  </a:pPr>
                  <a:endParaRPr lang="zh-CN" altLang="en-US">
                    <a:solidFill>
                      <a:srgbClr val="FFFFFF"/>
                    </a:solidFill>
                    <a:ea typeface="宋体" charset="-122"/>
                  </a:endParaRPr>
                </a:p>
              </p:txBody>
            </p:sp>
            <p:sp>
              <p:nvSpPr>
                <p:cNvPr id="418" name="椭圆 39"/>
                <p:cNvSpPr/>
                <p:nvPr/>
              </p:nvSpPr>
              <p:spPr>
                <a:xfrm>
                  <a:off x="5286380" y="2011405"/>
                  <a:ext cx="214313" cy="285734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Font typeface="Arial" charset="0"/>
                    <a:buNone/>
                    <a:defRPr/>
                  </a:pPr>
                  <a:endParaRPr lang="zh-CN" altLang="en-US">
                    <a:solidFill>
                      <a:srgbClr val="FFFFFF"/>
                    </a:solidFill>
                    <a:ea typeface="宋体" charset="-122"/>
                  </a:endParaRPr>
                </a:p>
              </p:txBody>
            </p:sp>
            <p:sp>
              <p:nvSpPr>
                <p:cNvPr id="419" name="椭圆 40"/>
                <p:cNvSpPr/>
                <p:nvPr/>
              </p:nvSpPr>
              <p:spPr>
                <a:xfrm>
                  <a:off x="5481643" y="2082839"/>
                  <a:ext cx="376241" cy="357167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Font typeface="Arial" charset="0"/>
                    <a:buNone/>
                    <a:defRPr/>
                  </a:pPr>
                  <a:endParaRPr lang="zh-CN" altLang="en-US">
                    <a:solidFill>
                      <a:srgbClr val="FFFFFF"/>
                    </a:solidFill>
                    <a:ea typeface="宋体" charset="-122"/>
                  </a:endParaRPr>
                </a:p>
              </p:txBody>
            </p:sp>
            <p:grpSp>
              <p:nvGrpSpPr>
                <p:cNvPr id="16" name="组合 251"/>
                <p:cNvGrpSpPr>
                  <a:grpSpLocks/>
                </p:cNvGrpSpPr>
                <p:nvPr/>
              </p:nvGrpSpPr>
              <p:grpSpPr bwMode="auto">
                <a:xfrm>
                  <a:off x="4857752" y="728777"/>
                  <a:ext cx="1885268" cy="609471"/>
                  <a:chOff x="5286380" y="728777"/>
                  <a:chExt cx="1885268" cy="609471"/>
                </a:xfrm>
              </p:grpSpPr>
              <p:grpSp>
                <p:nvGrpSpPr>
                  <p:cNvPr id="17" name="组合 7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883556" y="1050248"/>
                    <a:ext cx="465668" cy="288000"/>
                    <a:chOff x="5000628" y="2786472"/>
                    <a:chExt cx="1066393" cy="659527"/>
                  </a:xfrm>
                </p:grpSpPr>
                <p:cxnSp>
                  <p:nvCxnSpPr>
                    <p:cNvPr id="486" name="直接连接符 51"/>
                    <p:cNvCxnSpPr/>
                    <p:nvPr/>
                  </p:nvCxnSpPr>
                  <p:spPr>
                    <a:xfrm>
                      <a:off x="5000005" y="2857312"/>
                      <a:ext cx="468971" cy="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8" name="组合 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2119" y="2786472"/>
                      <a:ext cx="594902" cy="252000"/>
                      <a:chOff x="5472119" y="2786472"/>
                      <a:chExt cx="594902" cy="252000"/>
                    </a:xfrm>
                  </p:grpSpPr>
                  <p:cxnSp>
                    <p:nvCxnSpPr>
                      <p:cNvPr id="496" name="直接连接符 53"/>
                      <p:cNvCxnSpPr/>
                      <p:nvPr/>
                    </p:nvCxnSpPr>
                    <p:spPr>
                      <a:xfrm>
                        <a:off x="5472614" y="2857312"/>
                        <a:ext cx="359907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7" name="直接连接符 54"/>
                      <p:cNvCxnSpPr/>
                      <p:nvPr/>
                    </p:nvCxnSpPr>
                    <p:spPr>
                      <a:xfrm>
                        <a:off x="5472614" y="2977275"/>
                        <a:ext cx="359907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98" name="弧形 58"/>
                      <p:cNvSpPr/>
                      <p:nvPr/>
                    </p:nvSpPr>
                    <p:spPr>
                      <a:xfrm rot="5400000">
                        <a:off x="5821624" y="2791870"/>
                        <a:ext cx="243557" cy="250846"/>
                      </a:xfrm>
                      <a:prstGeom prst="arc">
                        <a:avLst>
                          <a:gd name="adj1" fmla="val 7222121"/>
                          <a:gd name="adj2" fmla="val 3922359"/>
                        </a:avLst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charset="0"/>
                          <a:buNone/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88" name="任意多边形 65"/>
                    <p:cNvSpPr/>
                    <p:nvPr/>
                  </p:nvSpPr>
                  <p:spPr>
                    <a:xfrm>
                      <a:off x="5312653" y="2991816"/>
                      <a:ext cx="476242" cy="454400"/>
                    </a:xfrm>
                    <a:custGeom>
                      <a:avLst/>
                      <a:gdLst>
                        <a:gd name="connsiteX0" fmla="*/ 163512 w 500062"/>
                        <a:gd name="connsiteY0" fmla="*/ 0 h 477837"/>
                        <a:gd name="connsiteX1" fmla="*/ 192087 w 500062"/>
                        <a:gd name="connsiteY1" fmla="*/ 95250 h 477837"/>
                        <a:gd name="connsiteX2" fmla="*/ 277812 w 500062"/>
                        <a:gd name="connsiteY2" fmla="*/ 142875 h 477837"/>
                        <a:gd name="connsiteX3" fmla="*/ 392112 w 500062"/>
                        <a:gd name="connsiteY3" fmla="*/ 161925 h 477837"/>
                        <a:gd name="connsiteX4" fmla="*/ 420687 w 500062"/>
                        <a:gd name="connsiteY4" fmla="*/ 152400 h 477837"/>
                        <a:gd name="connsiteX5" fmla="*/ 468312 w 500062"/>
                        <a:gd name="connsiteY5" fmla="*/ 161925 h 477837"/>
                        <a:gd name="connsiteX6" fmla="*/ 477837 w 500062"/>
                        <a:gd name="connsiteY6" fmla="*/ 238125 h 477837"/>
                        <a:gd name="connsiteX7" fmla="*/ 420687 w 500062"/>
                        <a:gd name="connsiteY7" fmla="*/ 285750 h 477837"/>
                        <a:gd name="connsiteX8" fmla="*/ 363537 w 500062"/>
                        <a:gd name="connsiteY8" fmla="*/ 285750 h 477837"/>
                        <a:gd name="connsiteX9" fmla="*/ 354012 w 500062"/>
                        <a:gd name="connsiteY9" fmla="*/ 257175 h 477837"/>
                        <a:gd name="connsiteX10" fmla="*/ 315912 w 500062"/>
                        <a:gd name="connsiteY10" fmla="*/ 200025 h 477837"/>
                        <a:gd name="connsiteX11" fmla="*/ 192087 w 500062"/>
                        <a:gd name="connsiteY11" fmla="*/ 152400 h 477837"/>
                        <a:gd name="connsiteX12" fmla="*/ 115887 w 500062"/>
                        <a:gd name="connsiteY12" fmla="*/ 142875 h 477837"/>
                        <a:gd name="connsiteX13" fmla="*/ 173037 w 500062"/>
                        <a:gd name="connsiteY13" fmla="*/ 219075 h 477837"/>
                        <a:gd name="connsiteX14" fmla="*/ 268287 w 500062"/>
                        <a:gd name="connsiteY14" fmla="*/ 276225 h 477837"/>
                        <a:gd name="connsiteX15" fmla="*/ 344487 w 500062"/>
                        <a:gd name="connsiteY15" fmla="*/ 323850 h 477837"/>
                        <a:gd name="connsiteX16" fmla="*/ 411162 w 500062"/>
                        <a:gd name="connsiteY16" fmla="*/ 323850 h 477837"/>
                        <a:gd name="connsiteX17" fmla="*/ 487362 w 500062"/>
                        <a:gd name="connsiteY17" fmla="*/ 342900 h 477837"/>
                        <a:gd name="connsiteX18" fmla="*/ 487362 w 500062"/>
                        <a:gd name="connsiteY18" fmla="*/ 400050 h 477837"/>
                        <a:gd name="connsiteX19" fmla="*/ 420687 w 500062"/>
                        <a:gd name="connsiteY19" fmla="*/ 457200 h 477837"/>
                        <a:gd name="connsiteX20" fmla="*/ 354012 w 500062"/>
                        <a:gd name="connsiteY20" fmla="*/ 476250 h 477837"/>
                        <a:gd name="connsiteX21" fmla="*/ 306387 w 500062"/>
                        <a:gd name="connsiteY21" fmla="*/ 447675 h 477837"/>
                        <a:gd name="connsiteX22" fmla="*/ 306387 w 500062"/>
                        <a:gd name="connsiteY22" fmla="*/ 400050 h 477837"/>
                        <a:gd name="connsiteX23" fmla="*/ 296862 w 500062"/>
                        <a:gd name="connsiteY23" fmla="*/ 361950 h 477837"/>
                        <a:gd name="connsiteX24" fmla="*/ 211137 w 500062"/>
                        <a:gd name="connsiteY24" fmla="*/ 323850 h 477837"/>
                        <a:gd name="connsiteX25" fmla="*/ 115887 w 500062"/>
                        <a:gd name="connsiteY25" fmla="*/ 276225 h 477837"/>
                        <a:gd name="connsiteX26" fmla="*/ 58737 w 500062"/>
                        <a:gd name="connsiteY26" fmla="*/ 257175 h 477837"/>
                        <a:gd name="connsiteX27" fmla="*/ 1587 w 500062"/>
                        <a:gd name="connsiteY27" fmla="*/ 295275 h 477837"/>
                        <a:gd name="connsiteX28" fmla="*/ 68262 w 500062"/>
                        <a:gd name="connsiteY28" fmla="*/ 428625 h 477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00062" h="477837">
                          <a:moveTo>
                            <a:pt x="163512" y="0"/>
                          </a:moveTo>
                          <a:cubicBezTo>
                            <a:pt x="168274" y="35719"/>
                            <a:pt x="173037" y="71438"/>
                            <a:pt x="192087" y="95250"/>
                          </a:cubicBezTo>
                          <a:cubicBezTo>
                            <a:pt x="211137" y="119062"/>
                            <a:pt x="244475" y="131763"/>
                            <a:pt x="277812" y="142875"/>
                          </a:cubicBezTo>
                          <a:cubicBezTo>
                            <a:pt x="311149" y="153987"/>
                            <a:pt x="368299" y="160337"/>
                            <a:pt x="392112" y="161925"/>
                          </a:cubicBezTo>
                          <a:cubicBezTo>
                            <a:pt x="415925" y="163513"/>
                            <a:pt x="407987" y="152400"/>
                            <a:pt x="420687" y="152400"/>
                          </a:cubicBezTo>
                          <a:cubicBezTo>
                            <a:pt x="433387" y="152400"/>
                            <a:pt x="458787" y="147638"/>
                            <a:pt x="468312" y="161925"/>
                          </a:cubicBezTo>
                          <a:cubicBezTo>
                            <a:pt x="477837" y="176212"/>
                            <a:pt x="485775" y="217488"/>
                            <a:pt x="477837" y="238125"/>
                          </a:cubicBezTo>
                          <a:cubicBezTo>
                            <a:pt x="469900" y="258763"/>
                            <a:pt x="439737" y="277813"/>
                            <a:pt x="420687" y="285750"/>
                          </a:cubicBezTo>
                          <a:cubicBezTo>
                            <a:pt x="401637" y="293687"/>
                            <a:pt x="374649" y="290512"/>
                            <a:pt x="363537" y="285750"/>
                          </a:cubicBezTo>
                          <a:cubicBezTo>
                            <a:pt x="352425" y="280988"/>
                            <a:pt x="361949" y="271462"/>
                            <a:pt x="354012" y="257175"/>
                          </a:cubicBezTo>
                          <a:cubicBezTo>
                            <a:pt x="346075" y="242888"/>
                            <a:pt x="342900" y="217488"/>
                            <a:pt x="315912" y="200025"/>
                          </a:cubicBezTo>
                          <a:cubicBezTo>
                            <a:pt x="288924" y="182562"/>
                            <a:pt x="225425" y="161925"/>
                            <a:pt x="192087" y="152400"/>
                          </a:cubicBezTo>
                          <a:cubicBezTo>
                            <a:pt x="158750" y="142875"/>
                            <a:pt x="119062" y="131762"/>
                            <a:pt x="115887" y="142875"/>
                          </a:cubicBezTo>
                          <a:cubicBezTo>
                            <a:pt x="112712" y="153988"/>
                            <a:pt x="147637" y="196850"/>
                            <a:pt x="173037" y="219075"/>
                          </a:cubicBezTo>
                          <a:cubicBezTo>
                            <a:pt x="198437" y="241300"/>
                            <a:pt x="239712" y="258763"/>
                            <a:pt x="268287" y="276225"/>
                          </a:cubicBezTo>
                          <a:cubicBezTo>
                            <a:pt x="296862" y="293687"/>
                            <a:pt x="320675" y="315913"/>
                            <a:pt x="344487" y="323850"/>
                          </a:cubicBezTo>
                          <a:cubicBezTo>
                            <a:pt x="368300" y="331788"/>
                            <a:pt x="387350" y="320675"/>
                            <a:pt x="411162" y="323850"/>
                          </a:cubicBezTo>
                          <a:cubicBezTo>
                            <a:pt x="434975" y="327025"/>
                            <a:pt x="474662" y="330200"/>
                            <a:pt x="487362" y="342900"/>
                          </a:cubicBezTo>
                          <a:cubicBezTo>
                            <a:pt x="500062" y="355600"/>
                            <a:pt x="498474" y="381000"/>
                            <a:pt x="487362" y="400050"/>
                          </a:cubicBezTo>
                          <a:cubicBezTo>
                            <a:pt x="476250" y="419100"/>
                            <a:pt x="442912" y="444500"/>
                            <a:pt x="420687" y="457200"/>
                          </a:cubicBezTo>
                          <a:cubicBezTo>
                            <a:pt x="398462" y="469900"/>
                            <a:pt x="373062" y="477837"/>
                            <a:pt x="354012" y="476250"/>
                          </a:cubicBezTo>
                          <a:cubicBezTo>
                            <a:pt x="334962" y="474663"/>
                            <a:pt x="314324" y="460375"/>
                            <a:pt x="306387" y="447675"/>
                          </a:cubicBezTo>
                          <a:cubicBezTo>
                            <a:pt x="298450" y="434975"/>
                            <a:pt x="307974" y="414337"/>
                            <a:pt x="306387" y="400050"/>
                          </a:cubicBezTo>
                          <a:cubicBezTo>
                            <a:pt x="304800" y="385763"/>
                            <a:pt x="312737" y="374650"/>
                            <a:pt x="296862" y="361950"/>
                          </a:cubicBezTo>
                          <a:cubicBezTo>
                            <a:pt x="280987" y="349250"/>
                            <a:pt x="241299" y="338137"/>
                            <a:pt x="211137" y="323850"/>
                          </a:cubicBezTo>
                          <a:cubicBezTo>
                            <a:pt x="180975" y="309563"/>
                            <a:pt x="141287" y="287337"/>
                            <a:pt x="115887" y="276225"/>
                          </a:cubicBezTo>
                          <a:cubicBezTo>
                            <a:pt x="90487" y="265113"/>
                            <a:pt x="77787" y="254000"/>
                            <a:pt x="58737" y="257175"/>
                          </a:cubicBezTo>
                          <a:cubicBezTo>
                            <a:pt x="39687" y="260350"/>
                            <a:pt x="0" y="266700"/>
                            <a:pt x="1587" y="295275"/>
                          </a:cubicBezTo>
                          <a:cubicBezTo>
                            <a:pt x="3175" y="323850"/>
                            <a:pt x="68262" y="401638"/>
                            <a:pt x="68262" y="42862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489" name="直接连接符 67"/>
                    <p:cNvCxnSpPr/>
                    <p:nvPr/>
                  </p:nvCxnSpPr>
                  <p:spPr>
                    <a:xfrm rot="5400000">
                      <a:off x="5448985" y="2913660"/>
                      <a:ext cx="10542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直接连接符 68"/>
                    <p:cNvCxnSpPr/>
                    <p:nvPr/>
                  </p:nvCxnSpPr>
                  <p:spPr>
                    <a:xfrm rot="5400000">
                      <a:off x="5494427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1" name="直接连接符 69"/>
                    <p:cNvCxnSpPr/>
                    <p:nvPr/>
                  </p:nvCxnSpPr>
                  <p:spPr>
                    <a:xfrm rot="5400000">
                      <a:off x="5541689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直接连接符 70"/>
                    <p:cNvCxnSpPr/>
                    <p:nvPr/>
                  </p:nvCxnSpPr>
                  <p:spPr>
                    <a:xfrm rot="5400000">
                      <a:off x="5636210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" name="直接连接符 71"/>
                    <p:cNvCxnSpPr/>
                    <p:nvPr/>
                  </p:nvCxnSpPr>
                  <p:spPr>
                    <a:xfrm rot="5400000">
                      <a:off x="5734366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直接连接符 72"/>
                    <p:cNvCxnSpPr/>
                    <p:nvPr/>
                  </p:nvCxnSpPr>
                  <p:spPr>
                    <a:xfrm rot="5400000">
                      <a:off x="5687106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直接连接符 73"/>
                    <p:cNvCxnSpPr/>
                    <p:nvPr/>
                  </p:nvCxnSpPr>
                  <p:spPr>
                    <a:xfrm rot="5400000">
                      <a:off x="5588948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" name="组合 7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171516" y="728777"/>
                    <a:ext cx="465668" cy="288000"/>
                    <a:chOff x="5000628" y="2786472"/>
                    <a:chExt cx="1066393" cy="659527"/>
                  </a:xfrm>
                </p:grpSpPr>
                <p:cxnSp>
                  <p:nvCxnSpPr>
                    <p:cNvPr id="473" name="直接连接符 76"/>
                    <p:cNvCxnSpPr/>
                    <p:nvPr/>
                  </p:nvCxnSpPr>
                  <p:spPr>
                    <a:xfrm>
                      <a:off x="5002220" y="2855542"/>
                      <a:ext cx="468971" cy="0"/>
                    </a:xfrm>
                    <a:prstGeom prst="line">
                      <a:avLst/>
                    </a:prstGeom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" name="组合 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2119" y="2786472"/>
                      <a:ext cx="594902" cy="252000"/>
                      <a:chOff x="5472119" y="2786472"/>
                      <a:chExt cx="594902" cy="252000"/>
                    </a:xfrm>
                  </p:grpSpPr>
                  <p:cxnSp>
                    <p:nvCxnSpPr>
                      <p:cNvPr id="483" name="直接连接符 86"/>
                      <p:cNvCxnSpPr/>
                      <p:nvPr/>
                    </p:nvCxnSpPr>
                    <p:spPr>
                      <a:xfrm>
                        <a:off x="5518453" y="2855542"/>
                        <a:ext cx="316282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4" name="直接连接符 87"/>
                      <p:cNvCxnSpPr/>
                      <p:nvPr/>
                    </p:nvCxnSpPr>
                    <p:spPr>
                      <a:xfrm>
                        <a:off x="5518453" y="2975502"/>
                        <a:ext cx="316282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85" name="弧形 88"/>
                      <p:cNvSpPr/>
                      <p:nvPr/>
                    </p:nvSpPr>
                    <p:spPr>
                      <a:xfrm rot="5400000">
                        <a:off x="5816568" y="2786464"/>
                        <a:ext cx="250830" cy="250844"/>
                      </a:xfrm>
                      <a:prstGeom prst="arc">
                        <a:avLst>
                          <a:gd name="adj1" fmla="val 7222121"/>
                          <a:gd name="adj2" fmla="val 3922359"/>
                        </a:avLst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charset="0"/>
                          <a:buNone/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75" name="任意多边形 78"/>
                    <p:cNvSpPr/>
                    <p:nvPr/>
                  </p:nvSpPr>
                  <p:spPr>
                    <a:xfrm>
                      <a:off x="5314868" y="2990044"/>
                      <a:ext cx="472608" cy="454403"/>
                    </a:xfrm>
                    <a:custGeom>
                      <a:avLst/>
                      <a:gdLst>
                        <a:gd name="connsiteX0" fmla="*/ 163512 w 500062"/>
                        <a:gd name="connsiteY0" fmla="*/ 0 h 477837"/>
                        <a:gd name="connsiteX1" fmla="*/ 192087 w 500062"/>
                        <a:gd name="connsiteY1" fmla="*/ 95250 h 477837"/>
                        <a:gd name="connsiteX2" fmla="*/ 277812 w 500062"/>
                        <a:gd name="connsiteY2" fmla="*/ 142875 h 477837"/>
                        <a:gd name="connsiteX3" fmla="*/ 392112 w 500062"/>
                        <a:gd name="connsiteY3" fmla="*/ 161925 h 477837"/>
                        <a:gd name="connsiteX4" fmla="*/ 420687 w 500062"/>
                        <a:gd name="connsiteY4" fmla="*/ 152400 h 477837"/>
                        <a:gd name="connsiteX5" fmla="*/ 468312 w 500062"/>
                        <a:gd name="connsiteY5" fmla="*/ 161925 h 477837"/>
                        <a:gd name="connsiteX6" fmla="*/ 477837 w 500062"/>
                        <a:gd name="connsiteY6" fmla="*/ 238125 h 477837"/>
                        <a:gd name="connsiteX7" fmla="*/ 420687 w 500062"/>
                        <a:gd name="connsiteY7" fmla="*/ 285750 h 477837"/>
                        <a:gd name="connsiteX8" fmla="*/ 363537 w 500062"/>
                        <a:gd name="connsiteY8" fmla="*/ 285750 h 477837"/>
                        <a:gd name="connsiteX9" fmla="*/ 354012 w 500062"/>
                        <a:gd name="connsiteY9" fmla="*/ 257175 h 477837"/>
                        <a:gd name="connsiteX10" fmla="*/ 315912 w 500062"/>
                        <a:gd name="connsiteY10" fmla="*/ 200025 h 477837"/>
                        <a:gd name="connsiteX11" fmla="*/ 192087 w 500062"/>
                        <a:gd name="connsiteY11" fmla="*/ 152400 h 477837"/>
                        <a:gd name="connsiteX12" fmla="*/ 115887 w 500062"/>
                        <a:gd name="connsiteY12" fmla="*/ 142875 h 477837"/>
                        <a:gd name="connsiteX13" fmla="*/ 173037 w 500062"/>
                        <a:gd name="connsiteY13" fmla="*/ 219075 h 477837"/>
                        <a:gd name="connsiteX14" fmla="*/ 268287 w 500062"/>
                        <a:gd name="connsiteY14" fmla="*/ 276225 h 477837"/>
                        <a:gd name="connsiteX15" fmla="*/ 344487 w 500062"/>
                        <a:gd name="connsiteY15" fmla="*/ 323850 h 477837"/>
                        <a:gd name="connsiteX16" fmla="*/ 411162 w 500062"/>
                        <a:gd name="connsiteY16" fmla="*/ 323850 h 477837"/>
                        <a:gd name="connsiteX17" fmla="*/ 487362 w 500062"/>
                        <a:gd name="connsiteY17" fmla="*/ 342900 h 477837"/>
                        <a:gd name="connsiteX18" fmla="*/ 487362 w 500062"/>
                        <a:gd name="connsiteY18" fmla="*/ 400050 h 477837"/>
                        <a:gd name="connsiteX19" fmla="*/ 420687 w 500062"/>
                        <a:gd name="connsiteY19" fmla="*/ 457200 h 477837"/>
                        <a:gd name="connsiteX20" fmla="*/ 354012 w 500062"/>
                        <a:gd name="connsiteY20" fmla="*/ 476250 h 477837"/>
                        <a:gd name="connsiteX21" fmla="*/ 306387 w 500062"/>
                        <a:gd name="connsiteY21" fmla="*/ 447675 h 477837"/>
                        <a:gd name="connsiteX22" fmla="*/ 306387 w 500062"/>
                        <a:gd name="connsiteY22" fmla="*/ 400050 h 477837"/>
                        <a:gd name="connsiteX23" fmla="*/ 296862 w 500062"/>
                        <a:gd name="connsiteY23" fmla="*/ 361950 h 477837"/>
                        <a:gd name="connsiteX24" fmla="*/ 211137 w 500062"/>
                        <a:gd name="connsiteY24" fmla="*/ 323850 h 477837"/>
                        <a:gd name="connsiteX25" fmla="*/ 115887 w 500062"/>
                        <a:gd name="connsiteY25" fmla="*/ 276225 h 477837"/>
                        <a:gd name="connsiteX26" fmla="*/ 58737 w 500062"/>
                        <a:gd name="connsiteY26" fmla="*/ 257175 h 477837"/>
                        <a:gd name="connsiteX27" fmla="*/ 1587 w 500062"/>
                        <a:gd name="connsiteY27" fmla="*/ 295275 h 477837"/>
                        <a:gd name="connsiteX28" fmla="*/ 68262 w 500062"/>
                        <a:gd name="connsiteY28" fmla="*/ 428625 h 477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00062" h="477837">
                          <a:moveTo>
                            <a:pt x="163512" y="0"/>
                          </a:moveTo>
                          <a:cubicBezTo>
                            <a:pt x="168274" y="35719"/>
                            <a:pt x="173037" y="71438"/>
                            <a:pt x="192087" y="95250"/>
                          </a:cubicBezTo>
                          <a:cubicBezTo>
                            <a:pt x="211137" y="119062"/>
                            <a:pt x="244475" y="131763"/>
                            <a:pt x="277812" y="142875"/>
                          </a:cubicBezTo>
                          <a:cubicBezTo>
                            <a:pt x="311149" y="153987"/>
                            <a:pt x="368299" y="160337"/>
                            <a:pt x="392112" y="161925"/>
                          </a:cubicBezTo>
                          <a:cubicBezTo>
                            <a:pt x="415925" y="163513"/>
                            <a:pt x="407987" y="152400"/>
                            <a:pt x="420687" y="152400"/>
                          </a:cubicBezTo>
                          <a:cubicBezTo>
                            <a:pt x="433387" y="152400"/>
                            <a:pt x="458787" y="147638"/>
                            <a:pt x="468312" y="161925"/>
                          </a:cubicBezTo>
                          <a:cubicBezTo>
                            <a:pt x="477837" y="176212"/>
                            <a:pt x="485775" y="217488"/>
                            <a:pt x="477837" y="238125"/>
                          </a:cubicBezTo>
                          <a:cubicBezTo>
                            <a:pt x="469900" y="258763"/>
                            <a:pt x="439737" y="277813"/>
                            <a:pt x="420687" y="285750"/>
                          </a:cubicBezTo>
                          <a:cubicBezTo>
                            <a:pt x="401637" y="293687"/>
                            <a:pt x="374649" y="290512"/>
                            <a:pt x="363537" y="285750"/>
                          </a:cubicBezTo>
                          <a:cubicBezTo>
                            <a:pt x="352425" y="280988"/>
                            <a:pt x="361949" y="271462"/>
                            <a:pt x="354012" y="257175"/>
                          </a:cubicBezTo>
                          <a:cubicBezTo>
                            <a:pt x="346075" y="242888"/>
                            <a:pt x="342900" y="217488"/>
                            <a:pt x="315912" y="200025"/>
                          </a:cubicBezTo>
                          <a:cubicBezTo>
                            <a:pt x="288924" y="182562"/>
                            <a:pt x="225425" y="161925"/>
                            <a:pt x="192087" y="152400"/>
                          </a:cubicBezTo>
                          <a:cubicBezTo>
                            <a:pt x="158750" y="142875"/>
                            <a:pt x="119062" y="131762"/>
                            <a:pt x="115887" y="142875"/>
                          </a:cubicBezTo>
                          <a:cubicBezTo>
                            <a:pt x="112712" y="153988"/>
                            <a:pt x="147637" y="196850"/>
                            <a:pt x="173037" y="219075"/>
                          </a:cubicBezTo>
                          <a:cubicBezTo>
                            <a:pt x="198437" y="241300"/>
                            <a:pt x="239712" y="258763"/>
                            <a:pt x="268287" y="276225"/>
                          </a:cubicBezTo>
                          <a:cubicBezTo>
                            <a:pt x="296862" y="293687"/>
                            <a:pt x="320675" y="315913"/>
                            <a:pt x="344487" y="323850"/>
                          </a:cubicBezTo>
                          <a:cubicBezTo>
                            <a:pt x="368300" y="331788"/>
                            <a:pt x="387350" y="320675"/>
                            <a:pt x="411162" y="323850"/>
                          </a:cubicBezTo>
                          <a:cubicBezTo>
                            <a:pt x="434975" y="327025"/>
                            <a:pt x="474662" y="330200"/>
                            <a:pt x="487362" y="342900"/>
                          </a:cubicBezTo>
                          <a:cubicBezTo>
                            <a:pt x="500062" y="355600"/>
                            <a:pt x="498474" y="381000"/>
                            <a:pt x="487362" y="400050"/>
                          </a:cubicBezTo>
                          <a:cubicBezTo>
                            <a:pt x="476250" y="419100"/>
                            <a:pt x="442912" y="444500"/>
                            <a:pt x="420687" y="457200"/>
                          </a:cubicBezTo>
                          <a:cubicBezTo>
                            <a:pt x="398462" y="469900"/>
                            <a:pt x="373062" y="477837"/>
                            <a:pt x="354012" y="476250"/>
                          </a:cubicBezTo>
                          <a:cubicBezTo>
                            <a:pt x="334962" y="474663"/>
                            <a:pt x="314324" y="460375"/>
                            <a:pt x="306387" y="447675"/>
                          </a:cubicBezTo>
                          <a:cubicBezTo>
                            <a:pt x="298450" y="434975"/>
                            <a:pt x="307974" y="414337"/>
                            <a:pt x="306387" y="400050"/>
                          </a:cubicBezTo>
                          <a:cubicBezTo>
                            <a:pt x="304800" y="385763"/>
                            <a:pt x="312737" y="374650"/>
                            <a:pt x="296862" y="361950"/>
                          </a:cubicBezTo>
                          <a:cubicBezTo>
                            <a:pt x="280987" y="349250"/>
                            <a:pt x="241299" y="338137"/>
                            <a:pt x="211137" y="323850"/>
                          </a:cubicBezTo>
                          <a:cubicBezTo>
                            <a:pt x="180975" y="309563"/>
                            <a:pt x="141287" y="287337"/>
                            <a:pt x="115887" y="276225"/>
                          </a:cubicBezTo>
                          <a:cubicBezTo>
                            <a:pt x="90487" y="265113"/>
                            <a:pt x="77787" y="254000"/>
                            <a:pt x="58737" y="257175"/>
                          </a:cubicBezTo>
                          <a:cubicBezTo>
                            <a:pt x="39687" y="260350"/>
                            <a:pt x="0" y="266700"/>
                            <a:pt x="1587" y="295275"/>
                          </a:cubicBezTo>
                          <a:cubicBezTo>
                            <a:pt x="3175" y="323850"/>
                            <a:pt x="68262" y="401638"/>
                            <a:pt x="68262" y="42862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476" name="直接连接符 79"/>
                    <p:cNvCxnSpPr/>
                    <p:nvPr/>
                  </p:nvCxnSpPr>
                  <p:spPr>
                    <a:xfrm rot="5400000">
                      <a:off x="5451200" y="2911887"/>
                      <a:ext cx="10542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直接连接符 80"/>
                    <p:cNvCxnSpPr/>
                    <p:nvPr/>
                  </p:nvCxnSpPr>
                  <p:spPr>
                    <a:xfrm rot="5400000">
                      <a:off x="5496641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直接连接符 81"/>
                    <p:cNvCxnSpPr/>
                    <p:nvPr/>
                  </p:nvCxnSpPr>
                  <p:spPr>
                    <a:xfrm rot="5400000">
                      <a:off x="5543903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9" name="直接连接符 82"/>
                    <p:cNvCxnSpPr/>
                    <p:nvPr/>
                  </p:nvCxnSpPr>
                  <p:spPr>
                    <a:xfrm rot="5400000">
                      <a:off x="5638425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0" name="直接连接符 83"/>
                    <p:cNvCxnSpPr/>
                    <p:nvPr/>
                  </p:nvCxnSpPr>
                  <p:spPr>
                    <a:xfrm rot="5400000">
                      <a:off x="5732946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1" name="直接连接符 84"/>
                    <p:cNvCxnSpPr/>
                    <p:nvPr/>
                  </p:nvCxnSpPr>
                  <p:spPr>
                    <a:xfrm rot="5400000">
                      <a:off x="5685684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2" name="直接连接符 85"/>
                    <p:cNvCxnSpPr/>
                    <p:nvPr/>
                  </p:nvCxnSpPr>
                  <p:spPr>
                    <a:xfrm rot="5400000">
                      <a:off x="5591163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" name="组合 8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705980" y="728777"/>
                    <a:ext cx="465668" cy="288000"/>
                    <a:chOff x="5000628" y="2786472"/>
                    <a:chExt cx="1066393" cy="659527"/>
                  </a:xfrm>
                </p:grpSpPr>
                <p:cxnSp>
                  <p:nvCxnSpPr>
                    <p:cNvPr id="460" name="直接连接符 90"/>
                    <p:cNvCxnSpPr/>
                    <p:nvPr/>
                  </p:nvCxnSpPr>
                  <p:spPr>
                    <a:xfrm>
                      <a:off x="5047052" y="2855542"/>
                      <a:ext cx="468973" cy="0"/>
                    </a:xfrm>
                    <a:prstGeom prst="line">
                      <a:avLst/>
                    </a:prstGeom>
                    <a:ln w="1270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2" name="组合 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2119" y="2786472"/>
                      <a:ext cx="594902" cy="252000"/>
                      <a:chOff x="5472119" y="2786472"/>
                      <a:chExt cx="594902" cy="252000"/>
                    </a:xfrm>
                  </p:grpSpPr>
                  <p:cxnSp>
                    <p:nvCxnSpPr>
                      <p:cNvPr id="470" name="直接连接符 100"/>
                      <p:cNvCxnSpPr/>
                      <p:nvPr/>
                    </p:nvCxnSpPr>
                    <p:spPr>
                      <a:xfrm>
                        <a:off x="5519660" y="2855542"/>
                        <a:ext cx="359910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直接连接符 101"/>
                      <p:cNvCxnSpPr/>
                      <p:nvPr/>
                    </p:nvCxnSpPr>
                    <p:spPr>
                      <a:xfrm>
                        <a:off x="5519660" y="2975502"/>
                        <a:ext cx="359910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72" name="弧形 102"/>
                      <p:cNvSpPr/>
                      <p:nvPr/>
                    </p:nvSpPr>
                    <p:spPr>
                      <a:xfrm rot="5400000">
                        <a:off x="5839587" y="2808276"/>
                        <a:ext cx="250830" cy="207221"/>
                      </a:xfrm>
                      <a:prstGeom prst="arc">
                        <a:avLst>
                          <a:gd name="adj1" fmla="val 7222121"/>
                          <a:gd name="adj2" fmla="val 3922359"/>
                        </a:avLst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charset="0"/>
                          <a:buNone/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62" name="任意多边形 92"/>
                    <p:cNvSpPr/>
                    <p:nvPr/>
                  </p:nvSpPr>
                  <p:spPr>
                    <a:xfrm>
                      <a:off x="5359700" y="2990044"/>
                      <a:ext cx="465337" cy="454403"/>
                    </a:xfrm>
                    <a:custGeom>
                      <a:avLst/>
                      <a:gdLst>
                        <a:gd name="connsiteX0" fmla="*/ 163512 w 500062"/>
                        <a:gd name="connsiteY0" fmla="*/ 0 h 477837"/>
                        <a:gd name="connsiteX1" fmla="*/ 192087 w 500062"/>
                        <a:gd name="connsiteY1" fmla="*/ 95250 h 477837"/>
                        <a:gd name="connsiteX2" fmla="*/ 277812 w 500062"/>
                        <a:gd name="connsiteY2" fmla="*/ 142875 h 477837"/>
                        <a:gd name="connsiteX3" fmla="*/ 392112 w 500062"/>
                        <a:gd name="connsiteY3" fmla="*/ 161925 h 477837"/>
                        <a:gd name="connsiteX4" fmla="*/ 420687 w 500062"/>
                        <a:gd name="connsiteY4" fmla="*/ 152400 h 477837"/>
                        <a:gd name="connsiteX5" fmla="*/ 468312 w 500062"/>
                        <a:gd name="connsiteY5" fmla="*/ 161925 h 477837"/>
                        <a:gd name="connsiteX6" fmla="*/ 477837 w 500062"/>
                        <a:gd name="connsiteY6" fmla="*/ 238125 h 477837"/>
                        <a:gd name="connsiteX7" fmla="*/ 420687 w 500062"/>
                        <a:gd name="connsiteY7" fmla="*/ 285750 h 477837"/>
                        <a:gd name="connsiteX8" fmla="*/ 363537 w 500062"/>
                        <a:gd name="connsiteY8" fmla="*/ 285750 h 477837"/>
                        <a:gd name="connsiteX9" fmla="*/ 354012 w 500062"/>
                        <a:gd name="connsiteY9" fmla="*/ 257175 h 477837"/>
                        <a:gd name="connsiteX10" fmla="*/ 315912 w 500062"/>
                        <a:gd name="connsiteY10" fmla="*/ 200025 h 477837"/>
                        <a:gd name="connsiteX11" fmla="*/ 192087 w 500062"/>
                        <a:gd name="connsiteY11" fmla="*/ 152400 h 477837"/>
                        <a:gd name="connsiteX12" fmla="*/ 115887 w 500062"/>
                        <a:gd name="connsiteY12" fmla="*/ 142875 h 477837"/>
                        <a:gd name="connsiteX13" fmla="*/ 173037 w 500062"/>
                        <a:gd name="connsiteY13" fmla="*/ 219075 h 477837"/>
                        <a:gd name="connsiteX14" fmla="*/ 268287 w 500062"/>
                        <a:gd name="connsiteY14" fmla="*/ 276225 h 477837"/>
                        <a:gd name="connsiteX15" fmla="*/ 344487 w 500062"/>
                        <a:gd name="connsiteY15" fmla="*/ 323850 h 477837"/>
                        <a:gd name="connsiteX16" fmla="*/ 411162 w 500062"/>
                        <a:gd name="connsiteY16" fmla="*/ 323850 h 477837"/>
                        <a:gd name="connsiteX17" fmla="*/ 487362 w 500062"/>
                        <a:gd name="connsiteY17" fmla="*/ 342900 h 477837"/>
                        <a:gd name="connsiteX18" fmla="*/ 487362 w 500062"/>
                        <a:gd name="connsiteY18" fmla="*/ 400050 h 477837"/>
                        <a:gd name="connsiteX19" fmla="*/ 420687 w 500062"/>
                        <a:gd name="connsiteY19" fmla="*/ 457200 h 477837"/>
                        <a:gd name="connsiteX20" fmla="*/ 354012 w 500062"/>
                        <a:gd name="connsiteY20" fmla="*/ 476250 h 477837"/>
                        <a:gd name="connsiteX21" fmla="*/ 306387 w 500062"/>
                        <a:gd name="connsiteY21" fmla="*/ 447675 h 477837"/>
                        <a:gd name="connsiteX22" fmla="*/ 306387 w 500062"/>
                        <a:gd name="connsiteY22" fmla="*/ 400050 h 477837"/>
                        <a:gd name="connsiteX23" fmla="*/ 296862 w 500062"/>
                        <a:gd name="connsiteY23" fmla="*/ 361950 h 477837"/>
                        <a:gd name="connsiteX24" fmla="*/ 211137 w 500062"/>
                        <a:gd name="connsiteY24" fmla="*/ 323850 h 477837"/>
                        <a:gd name="connsiteX25" fmla="*/ 115887 w 500062"/>
                        <a:gd name="connsiteY25" fmla="*/ 276225 h 477837"/>
                        <a:gd name="connsiteX26" fmla="*/ 58737 w 500062"/>
                        <a:gd name="connsiteY26" fmla="*/ 257175 h 477837"/>
                        <a:gd name="connsiteX27" fmla="*/ 1587 w 500062"/>
                        <a:gd name="connsiteY27" fmla="*/ 295275 h 477837"/>
                        <a:gd name="connsiteX28" fmla="*/ 68262 w 500062"/>
                        <a:gd name="connsiteY28" fmla="*/ 428625 h 477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00062" h="477837">
                          <a:moveTo>
                            <a:pt x="163512" y="0"/>
                          </a:moveTo>
                          <a:cubicBezTo>
                            <a:pt x="168274" y="35719"/>
                            <a:pt x="173037" y="71438"/>
                            <a:pt x="192087" y="95250"/>
                          </a:cubicBezTo>
                          <a:cubicBezTo>
                            <a:pt x="211137" y="119062"/>
                            <a:pt x="244475" y="131763"/>
                            <a:pt x="277812" y="142875"/>
                          </a:cubicBezTo>
                          <a:cubicBezTo>
                            <a:pt x="311149" y="153987"/>
                            <a:pt x="368299" y="160337"/>
                            <a:pt x="392112" y="161925"/>
                          </a:cubicBezTo>
                          <a:cubicBezTo>
                            <a:pt x="415925" y="163513"/>
                            <a:pt x="407987" y="152400"/>
                            <a:pt x="420687" y="152400"/>
                          </a:cubicBezTo>
                          <a:cubicBezTo>
                            <a:pt x="433387" y="152400"/>
                            <a:pt x="458787" y="147638"/>
                            <a:pt x="468312" y="161925"/>
                          </a:cubicBezTo>
                          <a:cubicBezTo>
                            <a:pt x="477837" y="176212"/>
                            <a:pt x="485775" y="217488"/>
                            <a:pt x="477837" y="238125"/>
                          </a:cubicBezTo>
                          <a:cubicBezTo>
                            <a:pt x="469900" y="258763"/>
                            <a:pt x="439737" y="277813"/>
                            <a:pt x="420687" y="285750"/>
                          </a:cubicBezTo>
                          <a:cubicBezTo>
                            <a:pt x="401637" y="293687"/>
                            <a:pt x="374649" y="290512"/>
                            <a:pt x="363537" y="285750"/>
                          </a:cubicBezTo>
                          <a:cubicBezTo>
                            <a:pt x="352425" y="280988"/>
                            <a:pt x="361949" y="271462"/>
                            <a:pt x="354012" y="257175"/>
                          </a:cubicBezTo>
                          <a:cubicBezTo>
                            <a:pt x="346075" y="242888"/>
                            <a:pt x="342900" y="217488"/>
                            <a:pt x="315912" y="200025"/>
                          </a:cubicBezTo>
                          <a:cubicBezTo>
                            <a:pt x="288924" y="182562"/>
                            <a:pt x="225425" y="161925"/>
                            <a:pt x="192087" y="152400"/>
                          </a:cubicBezTo>
                          <a:cubicBezTo>
                            <a:pt x="158750" y="142875"/>
                            <a:pt x="119062" y="131762"/>
                            <a:pt x="115887" y="142875"/>
                          </a:cubicBezTo>
                          <a:cubicBezTo>
                            <a:pt x="112712" y="153988"/>
                            <a:pt x="147637" y="196850"/>
                            <a:pt x="173037" y="219075"/>
                          </a:cubicBezTo>
                          <a:cubicBezTo>
                            <a:pt x="198437" y="241300"/>
                            <a:pt x="239712" y="258763"/>
                            <a:pt x="268287" y="276225"/>
                          </a:cubicBezTo>
                          <a:cubicBezTo>
                            <a:pt x="296862" y="293687"/>
                            <a:pt x="320675" y="315913"/>
                            <a:pt x="344487" y="323850"/>
                          </a:cubicBezTo>
                          <a:cubicBezTo>
                            <a:pt x="368300" y="331788"/>
                            <a:pt x="387350" y="320675"/>
                            <a:pt x="411162" y="323850"/>
                          </a:cubicBezTo>
                          <a:cubicBezTo>
                            <a:pt x="434975" y="327025"/>
                            <a:pt x="474662" y="330200"/>
                            <a:pt x="487362" y="342900"/>
                          </a:cubicBezTo>
                          <a:cubicBezTo>
                            <a:pt x="500062" y="355600"/>
                            <a:pt x="498474" y="381000"/>
                            <a:pt x="487362" y="400050"/>
                          </a:cubicBezTo>
                          <a:cubicBezTo>
                            <a:pt x="476250" y="419100"/>
                            <a:pt x="442912" y="444500"/>
                            <a:pt x="420687" y="457200"/>
                          </a:cubicBezTo>
                          <a:cubicBezTo>
                            <a:pt x="398462" y="469900"/>
                            <a:pt x="373062" y="477837"/>
                            <a:pt x="354012" y="476250"/>
                          </a:cubicBezTo>
                          <a:cubicBezTo>
                            <a:pt x="334962" y="474663"/>
                            <a:pt x="314324" y="460375"/>
                            <a:pt x="306387" y="447675"/>
                          </a:cubicBezTo>
                          <a:cubicBezTo>
                            <a:pt x="298450" y="434975"/>
                            <a:pt x="307974" y="414337"/>
                            <a:pt x="306387" y="400050"/>
                          </a:cubicBezTo>
                          <a:cubicBezTo>
                            <a:pt x="304800" y="385763"/>
                            <a:pt x="312737" y="374650"/>
                            <a:pt x="296862" y="361950"/>
                          </a:cubicBezTo>
                          <a:cubicBezTo>
                            <a:pt x="280987" y="349250"/>
                            <a:pt x="241299" y="338137"/>
                            <a:pt x="211137" y="323850"/>
                          </a:cubicBezTo>
                          <a:cubicBezTo>
                            <a:pt x="180975" y="309563"/>
                            <a:pt x="141287" y="287337"/>
                            <a:pt x="115887" y="276225"/>
                          </a:cubicBezTo>
                          <a:cubicBezTo>
                            <a:pt x="90487" y="265113"/>
                            <a:pt x="77787" y="254000"/>
                            <a:pt x="58737" y="257175"/>
                          </a:cubicBezTo>
                          <a:cubicBezTo>
                            <a:pt x="39687" y="260350"/>
                            <a:pt x="0" y="266700"/>
                            <a:pt x="1587" y="295275"/>
                          </a:cubicBezTo>
                          <a:cubicBezTo>
                            <a:pt x="3175" y="323850"/>
                            <a:pt x="68262" y="401638"/>
                            <a:pt x="68262" y="42862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463" name="直接连接符 93"/>
                    <p:cNvCxnSpPr/>
                    <p:nvPr/>
                  </p:nvCxnSpPr>
                  <p:spPr>
                    <a:xfrm rot="5400000">
                      <a:off x="5496032" y="2911887"/>
                      <a:ext cx="10542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直接连接符 94"/>
                    <p:cNvCxnSpPr/>
                    <p:nvPr/>
                  </p:nvCxnSpPr>
                  <p:spPr>
                    <a:xfrm rot="5400000">
                      <a:off x="5541476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直接连接符 95"/>
                    <p:cNvCxnSpPr/>
                    <p:nvPr/>
                  </p:nvCxnSpPr>
                  <p:spPr>
                    <a:xfrm rot="5400000">
                      <a:off x="5588735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直接连接符 96"/>
                    <p:cNvCxnSpPr/>
                    <p:nvPr/>
                  </p:nvCxnSpPr>
                  <p:spPr>
                    <a:xfrm rot="5400000">
                      <a:off x="5683257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直接连接符 97"/>
                    <p:cNvCxnSpPr/>
                    <p:nvPr/>
                  </p:nvCxnSpPr>
                  <p:spPr>
                    <a:xfrm rot="5400000">
                      <a:off x="5770507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直接连接符 98"/>
                    <p:cNvCxnSpPr/>
                    <p:nvPr/>
                  </p:nvCxnSpPr>
                  <p:spPr>
                    <a:xfrm rot="5400000">
                      <a:off x="5730519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直接连接符 99"/>
                    <p:cNvCxnSpPr/>
                    <p:nvPr/>
                  </p:nvCxnSpPr>
                  <p:spPr>
                    <a:xfrm rot="5400000">
                      <a:off x="5635997" y="2910071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" name="组合 10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385830" y="1050248"/>
                    <a:ext cx="465668" cy="288000"/>
                    <a:chOff x="5000628" y="2786472"/>
                    <a:chExt cx="1066393" cy="659530"/>
                  </a:xfrm>
                </p:grpSpPr>
                <p:cxnSp>
                  <p:nvCxnSpPr>
                    <p:cNvPr id="447" name="直接连接符 104"/>
                    <p:cNvCxnSpPr/>
                    <p:nvPr/>
                  </p:nvCxnSpPr>
                  <p:spPr>
                    <a:xfrm>
                      <a:off x="5002220" y="2857313"/>
                      <a:ext cx="468973" cy="0"/>
                    </a:xfrm>
                    <a:prstGeom prst="line">
                      <a:avLst/>
                    </a:prstGeom>
                    <a:ln w="12700">
                      <a:solidFill>
                        <a:srgbClr val="7030A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4" name="组合 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2119" y="2786472"/>
                      <a:ext cx="594902" cy="252000"/>
                      <a:chOff x="5472119" y="2786472"/>
                      <a:chExt cx="594902" cy="252000"/>
                    </a:xfrm>
                  </p:grpSpPr>
                  <p:cxnSp>
                    <p:nvCxnSpPr>
                      <p:cNvPr id="457" name="直接连接符 114"/>
                      <p:cNvCxnSpPr/>
                      <p:nvPr/>
                    </p:nvCxnSpPr>
                    <p:spPr>
                      <a:xfrm>
                        <a:off x="5518453" y="2857313"/>
                        <a:ext cx="316284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8" name="直接连接符 115"/>
                      <p:cNvCxnSpPr/>
                      <p:nvPr/>
                    </p:nvCxnSpPr>
                    <p:spPr>
                      <a:xfrm>
                        <a:off x="5518453" y="2977276"/>
                        <a:ext cx="316284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9" name="弧形 116"/>
                      <p:cNvSpPr/>
                      <p:nvPr/>
                    </p:nvSpPr>
                    <p:spPr>
                      <a:xfrm rot="5400000">
                        <a:off x="5820203" y="2791871"/>
                        <a:ext cx="243559" cy="250846"/>
                      </a:xfrm>
                      <a:prstGeom prst="arc">
                        <a:avLst>
                          <a:gd name="adj1" fmla="val 7222121"/>
                          <a:gd name="adj2" fmla="val 3922359"/>
                        </a:avLst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charset="0"/>
                          <a:buNone/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49" name="任意多边形 106"/>
                    <p:cNvSpPr/>
                    <p:nvPr/>
                  </p:nvSpPr>
                  <p:spPr>
                    <a:xfrm>
                      <a:off x="5314868" y="2991817"/>
                      <a:ext cx="472608" cy="454402"/>
                    </a:xfrm>
                    <a:custGeom>
                      <a:avLst/>
                      <a:gdLst>
                        <a:gd name="connsiteX0" fmla="*/ 163512 w 500062"/>
                        <a:gd name="connsiteY0" fmla="*/ 0 h 477837"/>
                        <a:gd name="connsiteX1" fmla="*/ 192087 w 500062"/>
                        <a:gd name="connsiteY1" fmla="*/ 95250 h 477837"/>
                        <a:gd name="connsiteX2" fmla="*/ 277812 w 500062"/>
                        <a:gd name="connsiteY2" fmla="*/ 142875 h 477837"/>
                        <a:gd name="connsiteX3" fmla="*/ 392112 w 500062"/>
                        <a:gd name="connsiteY3" fmla="*/ 161925 h 477837"/>
                        <a:gd name="connsiteX4" fmla="*/ 420687 w 500062"/>
                        <a:gd name="connsiteY4" fmla="*/ 152400 h 477837"/>
                        <a:gd name="connsiteX5" fmla="*/ 468312 w 500062"/>
                        <a:gd name="connsiteY5" fmla="*/ 161925 h 477837"/>
                        <a:gd name="connsiteX6" fmla="*/ 477837 w 500062"/>
                        <a:gd name="connsiteY6" fmla="*/ 238125 h 477837"/>
                        <a:gd name="connsiteX7" fmla="*/ 420687 w 500062"/>
                        <a:gd name="connsiteY7" fmla="*/ 285750 h 477837"/>
                        <a:gd name="connsiteX8" fmla="*/ 363537 w 500062"/>
                        <a:gd name="connsiteY8" fmla="*/ 285750 h 477837"/>
                        <a:gd name="connsiteX9" fmla="*/ 354012 w 500062"/>
                        <a:gd name="connsiteY9" fmla="*/ 257175 h 477837"/>
                        <a:gd name="connsiteX10" fmla="*/ 315912 w 500062"/>
                        <a:gd name="connsiteY10" fmla="*/ 200025 h 477837"/>
                        <a:gd name="connsiteX11" fmla="*/ 192087 w 500062"/>
                        <a:gd name="connsiteY11" fmla="*/ 152400 h 477837"/>
                        <a:gd name="connsiteX12" fmla="*/ 115887 w 500062"/>
                        <a:gd name="connsiteY12" fmla="*/ 142875 h 477837"/>
                        <a:gd name="connsiteX13" fmla="*/ 173037 w 500062"/>
                        <a:gd name="connsiteY13" fmla="*/ 219075 h 477837"/>
                        <a:gd name="connsiteX14" fmla="*/ 268287 w 500062"/>
                        <a:gd name="connsiteY14" fmla="*/ 276225 h 477837"/>
                        <a:gd name="connsiteX15" fmla="*/ 344487 w 500062"/>
                        <a:gd name="connsiteY15" fmla="*/ 323850 h 477837"/>
                        <a:gd name="connsiteX16" fmla="*/ 411162 w 500062"/>
                        <a:gd name="connsiteY16" fmla="*/ 323850 h 477837"/>
                        <a:gd name="connsiteX17" fmla="*/ 487362 w 500062"/>
                        <a:gd name="connsiteY17" fmla="*/ 342900 h 477837"/>
                        <a:gd name="connsiteX18" fmla="*/ 487362 w 500062"/>
                        <a:gd name="connsiteY18" fmla="*/ 400050 h 477837"/>
                        <a:gd name="connsiteX19" fmla="*/ 420687 w 500062"/>
                        <a:gd name="connsiteY19" fmla="*/ 457200 h 477837"/>
                        <a:gd name="connsiteX20" fmla="*/ 354012 w 500062"/>
                        <a:gd name="connsiteY20" fmla="*/ 476250 h 477837"/>
                        <a:gd name="connsiteX21" fmla="*/ 306387 w 500062"/>
                        <a:gd name="connsiteY21" fmla="*/ 447675 h 477837"/>
                        <a:gd name="connsiteX22" fmla="*/ 306387 w 500062"/>
                        <a:gd name="connsiteY22" fmla="*/ 400050 h 477837"/>
                        <a:gd name="connsiteX23" fmla="*/ 296862 w 500062"/>
                        <a:gd name="connsiteY23" fmla="*/ 361950 h 477837"/>
                        <a:gd name="connsiteX24" fmla="*/ 211137 w 500062"/>
                        <a:gd name="connsiteY24" fmla="*/ 323850 h 477837"/>
                        <a:gd name="connsiteX25" fmla="*/ 115887 w 500062"/>
                        <a:gd name="connsiteY25" fmla="*/ 276225 h 477837"/>
                        <a:gd name="connsiteX26" fmla="*/ 58737 w 500062"/>
                        <a:gd name="connsiteY26" fmla="*/ 257175 h 477837"/>
                        <a:gd name="connsiteX27" fmla="*/ 1587 w 500062"/>
                        <a:gd name="connsiteY27" fmla="*/ 295275 h 477837"/>
                        <a:gd name="connsiteX28" fmla="*/ 68262 w 500062"/>
                        <a:gd name="connsiteY28" fmla="*/ 428625 h 477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00062" h="477837">
                          <a:moveTo>
                            <a:pt x="163512" y="0"/>
                          </a:moveTo>
                          <a:cubicBezTo>
                            <a:pt x="168274" y="35719"/>
                            <a:pt x="173037" y="71438"/>
                            <a:pt x="192087" y="95250"/>
                          </a:cubicBezTo>
                          <a:cubicBezTo>
                            <a:pt x="211137" y="119062"/>
                            <a:pt x="244475" y="131763"/>
                            <a:pt x="277812" y="142875"/>
                          </a:cubicBezTo>
                          <a:cubicBezTo>
                            <a:pt x="311149" y="153987"/>
                            <a:pt x="368299" y="160337"/>
                            <a:pt x="392112" y="161925"/>
                          </a:cubicBezTo>
                          <a:cubicBezTo>
                            <a:pt x="415925" y="163513"/>
                            <a:pt x="407987" y="152400"/>
                            <a:pt x="420687" y="152400"/>
                          </a:cubicBezTo>
                          <a:cubicBezTo>
                            <a:pt x="433387" y="152400"/>
                            <a:pt x="458787" y="147638"/>
                            <a:pt x="468312" y="161925"/>
                          </a:cubicBezTo>
                          <a:cubicBezTo>
                            <a:pt x="477837" y="176212"/>
                            <a:pt x="485775" y="217488"/>
                            <a:pt x="477837" y="238125"/>
                          </a:cubicBezTo>
                          <a:cubicBezTo>
                            <a:pt x="469900" y="258763"/>
                            <a:pt x="439737" y="277813"/>
                            <a:pt x="420687" y="285750"/>
                          </a:cubicBezTo>
                          <a:cubicBezTo>
                            <a:pt x="401637" y="293687"/>
                            <a:pt x="374649" y="290512"/>
                            <a:pt x="363537" y="285750"/>
                          </a:cubicBezTo>
                          <a:cubicBezTo>
                            <a:pt x="352425" y="280988"/>
                            <a:pt x="361949" y="271462"/>
                            <a:pt x="354012" y="257175"/>
                          </a:cubicBezTo>
                          <a:cubicBezTo>
                            <a:pt x="346075" y="242888"/>
                            <a:pt x="342900" y="217488"/>
                            <a:pt x="315912" y="200025"/>
                          </a:cubicBezTo>
                          <a:cubicBezTo>
                            <a:pt x="288924" y="182562"/>
                            <a:pt x="225425" y="161925"/>
                            <a:pt x="192087" y="152400"/>
                          </a:cubicBezTo>
                          <a:cubicBezTo>
                            <a:pt x="158750" y="142875"/>
                            <a:pt x="119062" y="131762"/>
                            <a:pt x="115887" y="142875"/>
                          </a:cubicBezTo>
                          <a:cubicBezTo>
                            <a:pt x="112712" y="153988"/>
                            <a:pt x="147637" y="196850"/>
                            <a:pt x="173037" y="219075"/>
                          </a:cubicBezTo>
                          <a:cubicBezTo>
                            <a:pt x="198437" y="241300"/>
                            <a:pt x="239712" y="258763"/>
                            <a:pt x="268287" y="276225"/>
                          </a:cubicBezTo>
                          <a:cubicBezTo>
                            <a:pt x="296862" y="293687"/>
                            <a:pt x="320675" y="315913"/>
                            <a:pt x="344487" y="323850"/>
                          </a:cubicBezTo>
                          <a:cubicBezTo>
                            <a:pt x="368300" y="331788"/>
                            <a:pt x="387350" y="320675"/>
                            <a:pt x="411162" y="323850"/>
                          </a:cubicBezTo>
                          <a:cubicBezTo>
                            <a:pt x="434975" y="327025"/>
                            <a:pt x="474662" y="330200"/>
                            <a:pt x="487362" y="342900"/>
                          </a:cubicBezTo>
                          <a:cubicBezTo>
                            <a:pt x="500062" y="355600"/>
                            <a:pt x="498474" y="381000"/>
                            <a:pt x="487362" y="400050"/>
                          </a:cubicBezTo>
                          <a:cubicBezTo>
                            <a:pt x="476250" y="419100"/>
                            <a:pt x="442912" y="444500"/>
                            <a:pt x="420687" y="457200"/>
                          </a:cubicBezTo>
                          <a:cubicBezTo>
                            <a:pt x="398462" y="469900"/>
                            <a:pt x="373062" y="477837"/>
                            <a:pt x="354012" y="476250"/>
                          </a:cubicBezTo>
                          <a:cubicBezTo>
                            <a:pt x="334962" y="474663"/>
                            <a:pt x="314324" y="460375"/>
                            <a:pt x="306387" y="447675"/>
                          </a:cubicBezTo>
                          <a:cubicBezTo>
                            <a:pt x="298450" y="434975"/>
                            <a:pt x="307974" y="414337"/>
                            <a:pt x="306387" y="400050"/>
                          </a:cubicBezTo>
                          <a:cubicBezTo>
                            <a:pt x="304800" y="385763"/>
                            <a:pt x="312737" y="374650"/>
                            <a:pt x="296862" y="361950"/>
                          </a:cubicBezTo>
                          <a:cubicBezTo>
                            <a:pt x="280987" y="349250"/>
                            <a:pt x="241299" y="338137"/>
                            <a:pt x="211137" y="323850"/>
                          </a:cubicBezTo>
                          <a:cubicBezTo>
                            <a:pt x="180975" y="309563"/>
                            <a:pt x="141287" y="287337"/>
                            <a:pt x="115887" y="276225"/>
                          </a:cubicBezTo>
                          <a:cubicBezTo>
                            <a:pt x="90487" y="265113"/>
                            <a:pt x="77787" y="254000"/>
                            <a:pt x="58737" y="257175"/>
                          </a:cubicBezTo>
                          <a:cubicBezTo>
                            <a:pt x="39687" y="260350"/>
                            <a:pt x="0" y="266700"/>
                            <a:pt x="1587" y="295275"/>
                          </a:cubicBezTo>
                          <a:cubicBezTo>
                            <a:pt x="3175" y="323850"/>
                            <a:pt x="68262" y="401638"/>
                            <a:pt x="68262" y="42862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450" name="直接连接符 107"/>
                    <p:cNvCxnSpPr/>
                    <p:nvPr/>
                  </p:nvCxnSpPr>
                  <p:spPr>
                    <a:xfrm rot="5400000">
                      <a:off x="5451199" y="2913660"/>
                      <a:ext cx="10542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接连接符 108"/>
                    <p:cNvCxnSpPr/>
                    <p:nvPr/>
                  </p:nvCxnSpPr>
                  <p:spPr>
                    <a:xfrm rot="5400000">
                      <a:off x="5496643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直接连接符 109"/>
                    <p:cNvCxnSpPr/>
                    <p:nvPr/>
                  </p:nvCxnSpPr>
                  <p:spPr>
                    <a:xfrm rot="5400000">
                      <a:off x="5543903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3" name="直接连接符 110"/>
                    <p:cNvCxnSpPr/>
                    <p:nvPr/>
                  </p:nvCxnSpPr>
                  <p:spPr>
                    <a:xfrm rot="5400000">
                      <a:off x="5638424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直接连接符 111"/>
                    <p:cNvCxnSpPr/>
                    <p:nvPr/>
                  </p:nvCxnSpPr>
                  <p:spPr>
                    <a:xfrm rot="5400000">
                      <a:off x="5732946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接连接符 112"/>
                    <p:cNvCxnSpPr/>
                    <p:nvPr/>
                  </p:nvCxnSpPr>
                  <p:spPr>
                    <a:xfrm rot="5400000">
                      <a:off x="5685686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接连接符 113"/>
                    <p:cNvCxnSpPr/>
                    <p:nvPr/>
                  </p:nvCxnSpPr>
                  <p:spPr>
                    <a:xfrm rot="5400000">
                      <a:off x="5591165" y="2911842"/>
                      <a:ext cx="109057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" name="组合 11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381283" y="1050248"/>
                    <a:ext cx="465668" cy="288000"/>
                    <a:chOff x="5000628" y="2786472"/>
                    <a:chExt cx="1066393" cy="659527"/>
                  </a:xfrm>
                </p:grpSpPr>
                <p:cxnSp>
                  <p:nvCxnSpPr>
                    <p:cNvPr id="434" name="直接连接符 118"/>
                    <p:cNvCxnSpPr/>
                    <p:nvPr/>
                  </p:nvCxnSpPr>
                  <p:spPr>
                    <a:xfrm>
                      <a:off x="5001425" y="2857312"/>
                      <a:ext cx="468971" cy="0"/>
                    </a:xfrm>
                    <a:prstGeom prst="line">
                      <a:avLst/>
                    </a:prstGeom>
                    <a:ln w="127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组合 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72119" y="2786472"/>
                      <a:ext cx="594902" cy="252000"/>
                      <a:chOff x="5472119" y="2786472"/>
                      <a:chExt cx="594902" cy="252000"/>
                    </a:xfrm>
                  </p:grpSpPr>
                  <p:cxnSp>
                    <p:nvCxnSpPr>
                      <p:cNvPr id="444" name="直接连接符 128"/>
                      <p:cNvCxnSpPr/>
                      <p:nvPr/>
                    </p:nvCxnSpPr>
                    <p:spPr>
                      <a:xfrm>
                        <a:off x="5499480" y="2857312"/>
                        <a:ext cx="334460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5" name="直接连接符 129"/>
                      <p:cNvCxnSpPr/>
                      <p:nvPr/>
                    </p:nvCxnSpPr>
                    <p:spPr>
                      <a:xfrm>
                        <a:off x="5499480" y="2977275"/>
                        <a:ext cx="334460" cy="0"/>
                      </a:xfrm>
                      <a:prstGeom prst="line">
                        <a:avLst/>
                      </a:prstGeom>
                      <a:ln w="127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6" name="弧形 130"/>
                      <p:cNvSpPr/>
                      <p:nvPr/>
                    </p:nvSpPr>
                    <p:spPr>
                      <a:xfrm rot="5400000">
                        <a:off x="5819409" y="2791870"/>
                        <a:ext cx="243557" cy="250844"/>
                      </a:xfrm>
                      <a:prstGeom prst="arc">
                        <a:avLst>
                          <a:gd name="adj1" fmla="val 7222121"/>
                          <a:gd name="adj2" fmla="val 3922359"/>
                        </a:avLst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charset="0"/>
                          <a:buNone/>
                          <a:defRPr/>
                        </a:pPr>
                        <a:endParaRPr lang="zh-CN" altLang="en-US"/>
                      </a:p>
                    </p:txBody>
                  </p:sp>
                </p:grpSp>
                <p:sp>
                  <p:nvSpPr>
                    <p:cNvPr id="436" name="任意多边形 120"/>
                    <p:cNvSpPr/>
                    <p:nvPr/>
                  </p:nvSpPr>
                  <p:spPr>
                    <a:xfrm>
                      <a:off x="5314073" y="2991816"/>
                      <a:ext cx="472608" cy="454400"/>
                    </a:xfrm>
                    <a:custGeom>
                      <a:avLst/>
                      <a:gdLst>
                        <a:gd name="connsiteX0" fmla="*/ 163512 w 500062"/>
                        <a:gd name="connsiteY0" fmla="*/ 0 h 477837"/>
                        <a:gd name="connsiteX1" fmla="*/ 192087 w 500062"/>
                        <a:gd name="connsiteY1" fmla="*/ 95250 h 477837"/>
                        <a:gd name="connsiteX2" fmla="*/ 277812 w 500062"/>
                        <a:gd name="connsiteY2" fmla="*/ 142875 h 477837"/>
                        <a:gd name="connsiteX3" fmla="*/ 392112 w 500062"/>
                        <a:gd name="connsiteY3" fmla="*/ 161925 h 477837"/>
                        <a:gd name="connsiteX4" fmla="*/ 420687 w 500062"/>
                        <a:gd name="connsiteY4" fmla="*/ 152400 h 477837"/>
                        <a:gd name="connsiteX5" fmla="*/ 468312 w 500062"/>
                        <a:gd name="connsiteY5" fmla="*/ 161925 h 477837"/>
                        <a:gd name="connsiteX6" fmla="*/ 477837 w 500062"/>
                        <a:gd name="connsiteY6" fmla="*/ 238125 h 477837"/>
                        <a:gd name="connsiteX7" fmla="*/ 420687 w 500062"/>
                        <a:gd name="connsiteY7" fmla="*/ 285750 h 477837"/>
                        <a:gd name="connsiteX8" fmla="*/ 363537 w 500062"/>
                        <a:gd name="connsiteY8" fmla="*/ 285750 h 477837"/>
                        <a:gd name="connsiteX9" fmla="*/ 354012 w 500062"/>
                        <a:gd name="connsiteY9" fmla="*/ 257175 h 477837"/>
                        <a:gd name="connsiteX10" fmla="*/ 315912 w 500062"/>
                        <a:gd name="connsiteY10" fmla="*/ 200025 h 477837"/>
                        <a:gd name="connsiteX11" fmla="*/ 192087 w 500062"/>
                        <a:gd name="connsiteY11" fmla="*/ 152400 h 477837"/>
                        <a:gd name="connsiteX12" fmla="*/ 115887 w 500062"/>
                        <a:gd name="connsiteY12" fmla="*/ 142875 h 477837"/>
                        <a:gd name="connsiteX13" fmla="*/ 173037 w 500062"/>
                        <a:gd name="connsiteY13" fmla="*/ 219075 h 477837"/>
                        <a:gd name="connsiteX14" fmla="*/ 268287 w 500062"/>
                        <a:gd name="connsiteY14" fmla="*/ 276225 h 477837"/>
                        <a:gd name="connsiteX15" fmla="*/ 344487 w 500062"/>
                        <a:gd name="connsiteY15" fmla="*/ 323850 h 477837"/>
                        <a:gd name="connsiteX16" fmla="*/ 411162 w 500062"/>
                        <a:gd name="connsiteY16" fmla="*/ 323850 h 477837"/>
                        <a:gd name="connsiteX17" fmla="*/ 487362 w 500062"/>
                        <a:gd name="connsiteY17" fmla="*/ 342900 h 477837"/>
                        <a:gd name="connsiteX18" fmla="*/ 487362 w 500062"/>
                        <a:gd name="connsiteY18" fmla="*/ 400050 h 477837"/>
                        <a:gd name="connsiteX19" fmla="*/ 420687 w 500062"/>
                        <a:gd name="connsiteY19" fmla="*/ 457200 h 477837"/>
                        <a:gd name="connsiteX20" fmla="*/ 354012 w 500062"/>
                        <a:gd name="connsiteY20" fmla="*/ 476250 h 477837"/>
                        <a:gd name="connsiteX21" fmla="*/ 306387 w 500062"/>
                        <a:gd name="connsiteY21" fmla="*/ 447675 h 477837"/>
                        <a:gd name="connsiteX22" fmla="*/ 306387 w 500062"/>
                        <a:gd name="connsiteY22" fmla="*/ 400050 h 477837"/>
                        <a:gd name="connsiteX23" fmla="*/ 296862 w 500062"/>
                        <a:gd name="connsiteY23" fmla="*/ 361950 h 477837"/>
                        <a:gd name="connsiteX24" fmla="*/ 211137 w 500062"/>
                        <a:gd name="connsiteY24" fmla="*/ 323850 h 477837"/>
                        <a:gd name="connsiteX25" fmla="*/ 115887 w 500062"/>
                        <a:gd name="connsiteY25" fmla="*/ 276225 h 477837"/>
                        <a:gd name="connsiteX26" fmla="*/ 58737 w 500062"/>
                        <a:gd name="connsiteY26" fmla="*/ 257175 h 477837"/>
                        <a:gd name="connsiteX27" fmla="*/ 1587 w 500062"/>
                        <a:gd name="connsiteY27" fmla="*/ 295275 h 477837"/>
                        <a:gd name="connsiteX28" fmla="*/ 68262 w 500062"/>
                        <a:gd name="connsiteY28" fmla="*/ 428625 h 477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500062" h="477837">
                          <a:moveTo>
                            <a:pt x="163512" y="0"/>
                          </a:moveTo>
                          <a:cubicBezTo>
                            <a:pt x="168274" y="35719"/>
                            <a:pt x="173037" y="71438"/>
                            <a:pt x="192087" y="95250"/>
                          </a:cubicBezTo>
                          <a:cubicBezTo>
                            <a:pt x="211137" y="119062"/>
                            <a:pt x="244475" y="131763"/>
                            <a:pt x="277812" y="142875"/>
                          </a:cubicBezTo>
                          <a:cubicBezTo>
                            <a:pt x="311149" y="153987"/>
                            <a:pt x="368299" y="160337"/>
                            <a:pt x="392112" y="161925"/>
                          </a:cubicBezTo>
                          <a:cubicBezTo>
                            <a:pt x="415925" y="163513"/>
                            <a:pt x="407987" y="152400"/>
                            <a:pt x="420687" y="152400"/>
                          </a:cubicBezTo>
                          <a:cubicBezTo>
                            <a:pt x="433387" y="152400"/>
                            <a:pt x="458787" y="147638"/>
                            <a:pt x="468312" y="161925"/>
                          </a:cubicBezTo>
                          <a:cubicBezTo>
                            <a:pt x="477837" y="176212"/>
                            <a:pt x="485775" y="217488"/>
                            <a:pt x="477837" y="238125"/>
                          </a:cubicBezTo>
                          <a:cubicBezTo>
                            <a:pt x="469900" y="258763"/>
                            <a:pt x="439737" y="277813"/>
                            <a:pt x="420687" y="285750"/>
                          </a:cubicBezTo>
                          <a:cubicBezTo>
                            <a:pt x="401637" y="293687"/>
                            <a:pt x="374649" y="290512"/>
                            <a:pt x="363537" y="285750"/>
                          </a:cubicBezTo>
                          <a:cubicBezTo>
                            <a:pt x="352425" y="280988"/>
                            <a:pt x="361949" y="271462"/>
                            <a:pt x="354012" y="257175"/>
                          </a:cubicBezTo>
                          <a:cubicBezTo>
                            <a:pt x="346075" y="242888"/>
                            <a:pt x="342900" y="217488"/>
                            <a:pt x="315912" y="200025"/>
                          </a:cubicBezTo>
                          <a:cubicBezTo>
                            <a:pt x="288924" y="182562"/>
                            <a:pt x="225425" y="161925"/>
                            <a:pt x="192087" y="152400"/>
                          </a:cubicBezTo>
                          <a:cubicBezTo>
                            <a:pt x="158750" y="142875"/>
                            <a:pt x="119062" y="131762"/>
                            <a:pt x="115887" y="142875"/>
                          </a:cubicBezTo>
                          <a:cubicBezTo>
                            <a:pt x="112712" y="153988"/>
                            <a:pt x="147637" y="196850"/>
                            <a:pt x="173037" y="219075"/>
                          </a:cubicBezTo>
                          <a:cubicBezTo>
                            <a:pt x="198437" y="241300"/>
                            <a:pt x="239712" y="258763"/>
                            <a:pt x="268287" y="276225"/>
                          </a:cubicBezTo>
                          <a:cubicBezTo>
                            <a:pt x="296862" y="293687"/>
                            <a:pt x="320675" y="315913"/>
                            <a:pt x="344487" y="323850"/>
                          </a:cubicBezTo>
                          <a:cubicBezTo>
                            <a:pt x="368300" y="331788"/>
                            <a:pt x="387350" y="320675"/>
                            <a:pt x="411162" y="323850"/>
                          </a:cubicBezTo>
                          <a:cubicBezTo>
                            <a:pt x="434975" y="327025"/>
                            <a:pt x="474662" y="330200"/>
                            <a:pt x="487362" y="342900"/>
                          </a:cubicBezTo>
                          <a:cubicBezTo>
                            <a:pt x="500062" y="355600"/>
                            <a:pt x="498474" y="381000"/>
                            <a:pt x="487362" y="400050"/>
                          </a:cubicBezTo>
                          <a:cubicBezTo>
                            <a:pt x="476250" y="419100"/>
                            <a:pt x="442912" y="444500"/>
                            <a:pt x="420687" y="457200"/>
                          </a:cubicBezTo>
                          <a:cubicBezTo>
                            <a:pt x="398462" y="469900"/>
                            <a:pt x="373062" y="477837"/>
                            <a:pt x="354012" y="476250"/>
                          </a:cubicBezTo>
                          <a:cubicBezTo>
                            <a:pt x="334962" y="474663"/>
                            <a:pt x="314324" y="460375"/>
                            <a:pt x="306387" y="447675"/>
                          </a:cubicBezTo>
                          <a:cubicBezTo>
                            <a:pt x="298450" y="434975"/>
                            <a:pt x="307974" y="414337"/>
                            <a:pt x="306387" y="400050"/>
                          </a:cubicBezTo>
                          <a:cubicBezTo>
                            <a:pt x="304800" y="385763"/>
                            <a:pt x="312737" y="374650"/>
                            <a:pt x="296862" y="361950"/>
                          </a:cubicBezTo>
                          <a:cubicBezTo>
                            <a:pt x="280987" y="349250"/>
                            <a:pt x="241299" y="338137"/>
                            <a:pt x="211137" y="323850"/>
                          </a:cubicBezTo>
                          <a:cubicBezTo>
                            <a:pt x="180975" y="309563"/>
                            <a:pt x="141287" y="287337"/>
                            <a:pt x="115887" y="276225"/>
                          </a:cubicBezTo>
                          <a:cubicBezTo>
                            <a:pt x="90487" y="265113"/>
                            <a:pt x="77787" y="254000"/>
                            <a:pt x="58737" y="257175"/>
                          </a:cubicBezTo>
                          <a:cubicBezTo>
                            <a:pt x="39687" y="260350"/>
                            <a:pt x="0" y="266700"/>
                            <a:pt x="1587" y="295275"/>
                          </a:cubicBezTo>
                          <a:cubicBezTo>
                            <a:pt x="3175" y="323850"/>
                            <a:pt x="68262" y="401638"/>
                            <a:pt x="68262" y="42862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  <p:cxnSp>
                  <p:nvCxnSpPr>
                    <p:cNvPr id="437" name="直接连接符 121"/>
                    <p:cNvCxnSpPr/>
                    <p:nvPr/>
                  </p:nvCxnSpPr>
                  <p:spPr>
                    <a:xfrm rot="5400000">
                      <a:off x="5450405" y="2913660"/>
                      <a:ext cx="10542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8" name="直接连接符 122"/>
                    <p:cNvCxnSpPr/>
                    <p:nvPr/>
                  </p:nvCxnSpPr>
                  <p:spPr>
                    <a:xfrm rot="5400000">
                      <a:off x="5495846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9" name="直接连接符 123"/>
                    <p:cNvCxnSpPr/>
                    <p:nvPr/>
                  </p:nvCxnSpPr>
                  <p:spPr>
                    <a:xfrm rot="5400000">
                      <a:off x="5543108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直接连接符 124"/>
                    <p:cNvCxnSpPr/>
                    <p:nvPr/>
                  </p:nvCxnSpPr>
                  <p:spPr>
                    <a:xfrm rot="5400000">
                      <a:off x="5637630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直接连接符 125"/>
                    <p:cNvCxnSpPr/>
                    <p:nvPr/>
                  </p:nvCxnSpPr>
                  <p:spPr>
                    <a:xfrm rot="5400000">
                      <a:off x="5732151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直接连接符 126"/>
                    <p:cNvCxnSpPr/>
                    <p:nvPr/>
                  </p:nvCxnSpPr>
                  <p:spPr>
                    <a:xfrm rot="5400000">
                      <a:off x="5684890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直接连接符 127"/>
                    <p:cNvCxnSpPr/>
                    <p:nvPr/>
                  </p:nvCxnSpPr>
                  <p:spPr>
                    <a:xfrm rot="5400000">
                      <a:off x="5590368" y="2911842"/>
                      <a:ext cx="109056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组合 147"/>
                  <p:cNvGrpSpPr>
                    <a:grpSpLocks/>
                  </p:cNvGrpSpPr>
                  <p:nvPr/>
                </p:nvGrpSpPr>
                <p:grpSpPr bwMode="auto">
                  <a:xfrm>
                    <a:off x="5286380" y="747978"/>
                    <a:ext cx="1075985" cy="230832"/>
                    <a:chOff x="357157" y="3380245"/>
                    <a:chExt cx="1075985" cy="230832"/>
                  </a:xfrm>
                </p:grpSpPr>
                <p:sp>
                  <p:nvSpPr>
                    <p:cNvPr id="432" name="TextBox 8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64369" y="3380245"/>
                      <a:ext cx="668773" cy="23083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Font typeface="Arial" charset="0"/>
                        <a:buNone/>
                      </a:pPr>
                      <a:r>
                        <a:rPr lang="en-US" altLang="zh-CN" sz="900">
                          <a:solidFill>
                            <a:srgbClr val="00B0F0"/>
                          </a:solidFill>
                          <a:latin typeface="Calibri" pitchFamily="34" charset="0"/>
                          <a:ea typeface="宋体" charset="-122"/>
                        </a:rPr>
                        <a:t>AAAAAA…</a:t>
                      </a:r>
                      <a:endParaRPr lang="zh-CN" altLang="en-US" sz="900">
                        <a:solidFill>
                          <a:srgbClr val="00B0F0"/>
                        </a:solidFill>
                        <a:latin typeface="Calibri" pitchFamily="34" charset="0"/>
                        <a:ea typeface="宋体" charset="-122"/>
                      </a:endParaRPr>
                    </a:p>
                  </p:txBody>
                </p:sp>
                <p:sp>
                  <p:nvSpPr>
                    <p:cNvPr id="433" name="任意多边形 146"/>
                    <p:cNvSpPr/>
                    <p:nvPr/>
                  </p:nvSpPr>
                  <p:spPr>
                    <a:xfrm>
                      <a:off x="357157" y="3442003"/>
                      <a:ext cx="509590" cy="130168"/>
                    </a:xfrm>
                    <a:custGeom>
                      <a:avLst/>
                      <a:gdLst>
                        <a:gd name="connsiteX0" fmla="*/ 0 w 609600"/>
                        <a:gd name="connsiteY0" fmla="*/ 101600 h 166687"/>
                        <a:gd name="connsiteX1" fmla="*/ 76200 w 609600"/>
                        <a:gd name="connsiteY1" fmla="*/ 111125 h 166687"/>
                        <a:gd name="connsiteX2" fmla="*/ 142875 w 609600"/>
                        <a:gd name="connsiteY2" fmla="*/ 63500 h 166687"/>
                        <a:gd name="connsiteX3" fmla="*/ 247650 w 609600"/>
                        <a:gd name="connsiteY3" fmla="*/ 53975 h 166687"/>
                        <a:gd name="connsiteX4" fmla="*/ 276225 w 609600"/>
                        <a:gd name="connsiteY4" fmla="*/ 120650 h 166687"/>
                        <a:gd name="connsiteX5" fmla="*/ 171450 w 609600"/>
                        <a:gd name="connsiteY5" fmla="*/ 149225 h 166687"/>
                        <a:gd name="connsiteX6" fmla="*/ 133350 w 609600"/>
                        <a:gd name="connsiteY6" fmla="*/ 15875 h 166687"/>
                        <a:gd name="connsiteX7" fmla="*/ 390525 w 609600"/>
                        <a:gd name="connsiteY7" fmla="*/ 63500 h 166687"/>
                        <a:gd name="connsiteX8" fmla="*/ 409575 w 609600"/>
                        <a:gd name="connsiteY8" fmla="*/ 130175 h 166687"/>
                        <a:gd name="connsiteX9" fmla="*/ 295275 w 609600"/>
                        <a:gd name="connsiteY9" fmla="*/ 139700 h 166687"/>
                        <a:gd name="connsiteX10" fmla="*/ 371475 w 609600"/>
                        <a:gd name="connsiteY10" fmla="*/ 15875 h 166687"/>
                        <a:gd name="connsiteX11" fmla="*/ 495300 w 609600"/>
                        <a:gd name="connsiteY11" fmla="*/ 44450 h 166687"/>
                        <a:gd name="connsiteX12" fmla="*/ 542925 w 609600"/>
                        <a:gd name="connsiteY12" fmla="*/ 120650 h 166687"/>
                        <a:gd name="connsiteX13" fmla="*/ 447675 w 609600"/>
                        <a:gd name="connsiteY13" fmla="*/ 149225 h 166687"/>
                        <a:gd name="connsiteX14" fmla="*/ 457200 w 609600"/>
                        <a:gd name="connsiteY14" fmla="*/ 25400 h 166687"/>
                        <a:gd name="connsiteX15" fmla="*/ 609600 w 609600"/>
                        <a:gd name="connsiteY15" fmla="*/ 53975 h 166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609600" h="166687">
                          <a:moveTo>
                            <a:pt x="0" y="101600"/>
                          </a:moveTo>
                          <a:cubicBezTo>
                            <a:pt x="26194" y="109537"/>
                            <a:pt x="52388" y="117475"/>
                            <a:pt x="76200" y="111125"/>
                          </a:cubicBezTo>
                          <a:cubicBezTo>
                            <a:pt x="100012" y="104775"/>
                            <a:pt x="114300" y="73025"/>
                            <a:pt x="142875" y="63500"/>
                          </a:cubicBezTo>
                          <a:cubicBezTo>
                            <a:pt x="171450" y="53975"/>
                            <a:pt x="225425" y="44450"/>
                            <a:pt x="247650" y="53975"/>
                          </a:cubicBezTo>
                          <a:cubicBezTo>
                            <a:pt x="269875" y="63500"/>
                            <a:pt x="288925" y="104775"/>
                            <a:pt x="276225" y="120650"/>
                          </a:cubicBezTo>
                          <a:cubicBezTo>
                            <a:pt x="263525" y="136525"/>
                            <a:pt x="195262" y="166687"/>
                            <a:pt x="171450" y="149225"/>
                          </a:cubicBezTo>
                          <a:cubicBezTo>
                            <a:pt x="147638" y="131763"/>
                            <a:pt x="96838" y="30162"/>
                            <a:pt x="133350" y="15875"/>
                          </a:cubicBezTo>
                          <a:cubicBezTo>
                            <a:pt x="169862" y="1588"/>
                            <a:pt x="344488" y="44450"/>
                            <a:pt x="390525" y="63500"/>
                          </a:cubicBezTo>
                          <a:cubicBezTo>
                            <a:pt x="436562" y="82550"/>
                            <a:pt x="425450" y="117475"/>
                            <a:pt x="409575" y="130175"/>
                          </a:cubicBezTo>
                          <a:cubicBezTo>
                            <a:pt x="393700" y="142875"/>
                            <a:pt x="301625" y="158750"/>
                            <a:pt x="295275" y="139700"/>
                          </a:cubicBezTo>
                          <a:cubicBezTo>
                            <a:pt x="288925" y="120650"/>
                            <a:pt x="338138" y="31750"/>
                            <a:pt x="371475" y="15875"/>
                          </a:cubicBezTo>
                          <a:cubicBezTo>
                            <a:pt x="404812" y="0"/>
                            <a:pt x="466725" y="26988"/>
                            <a:pt x="495300" y="44450"/>
                          </a:cubicBezTo>
                          <a:cubicBezTo>
                            <a:pt x="523875" y="61912"/>
                            <a:pt x="550862" y="103188"/>
                            <a:pt x="542925" y="120650"/>
                          </a:cubicBezTo>
                          <a:cubicBezTo>
                            <a:pt x="534988" y="138112"/>
                            <a:pt x="461963" y="165100"/>
                            <a:pt x="447675" y="149225"/>
                          </a:cubicBezTo>
                          <a:cubicBezTo>
                            <a:pt x="433388" y="133350"/>
                            <a:pt x="430213" y="41275"/>
                            <a:pt x="457200" y="25400"/>
                          </a:cubicBezTo>
                          <a:cubicBezTo>
                            <a:pt x="484188" y="9525"/>
                            <a:pt x="579438" y="44450"/>
                            <a:pt x="609600" y="53975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defRPr/>
                      </a:pPr>
                      <a:endParaRPr lang="zh-CN" altLang="en-US"/>
                    </a:p>
                  </p:txBody>
                </p:sp>
              </p:grpSp>
            </p:grpSp>
            <p:cxnSp>
              <p:nvCxnSpPr>
                <p:cNvPr id="421" name="直接箭头连接符 156"/>
                <p:cNvCxnSpPr/>
                <p:nvPr/>
              </p:nvCxnSpPr>
              <p:spPr>
                <a:xfrm rot="10800000" flipV="1">
                  <a:off x="6129348" y="1305008"/>
                  <a:ext cx="357190" cy="252398"/>
                </a:xfrm>
                <a:prstGeom prst="straightConnector1">
                  <a:avLst/>
                </a:prstGeom>
                <a:ln w="12700" cap="flat">
                  <a:solidFill>
                    <a:schemeClr val="tx1"/>
                  </a:solidFill>
                  <a:round/>
                  <a:headEnd type="none" w="med" len="lg"/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组合 237"/>
                <p:cNvGrpSpPr>
                  <a:grpSpLocks/>
                </p:cNvGrpSpPr>
                <p:nvPr/>
              </p:nvGrpSpPr>
              <p:grpSpPr bwMode="auto">
                <a:xfrm>
                  <a:off x="5929322" y="1107235"/>
                  <a:ext cx="1219208" cy="858455"/>
                  <a:chOff x="3309929" y="1107235"/>
                  <a:chExt cx="1219208" cy="858455"/>
                </a:xfrm>
              </p:grpSpPr>
              <p:cxnSp>
                <p:nvCxnSpPr>
                  <p:cNvPr id="423" name="直接连接符 245"/>
                  <p:cNvCxnSpPr/>
                  <p:nvPr/>
                </p:nvCxnSpPr>
                <p:spPr>
                  <a:xfrm flipV="1">
                    <a:off x="3390892" y="1106581"/>
                    <a:ext cx="928694" cy="642902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直接连接符 246"/>
                  <p:cNvCxnSpPr/>
                  <p:nvPr/>
                </p:nvCxnSpPr>
                <p:spPr>
                  <a:xfrm flipV="1">
                    <a:off x="3309928" y="1195476"/>
                    <a:ext cx="1219209" cy="752433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5" name="椭圆 247"/>
                  <p:cNvSpPr/>
                  <p:nvPr/>
                </p:nvSpPr>
                <p:spPr>
                  <a:xfrm rot="1380000">
                    <a:off x="3325803" y="1749483"/>
                    <a:ext cx="36513" cy="215888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Font typeface="Arial" charset="0"/>
                      <a:buNone/>
                      <a:defRPr/>
                    </a:pPr>
                    <a:endParaRPr lang="zh-CN" altLang="en-US">
                      <a:solidFill>
                        <a:srgbClr val="FFFFFF"/>
                      </a:solidFill>
                      <a:ea typeface="宋体" charset="-122"/>
                    </a:endParaRPr>
                  </a:p>
                </p:txBody>
              </p:sp>
            </p:grpSp>
          </p:grpSp>
        </p:grpSp>
        <p:sp>
          <p:nvSpPr>
            <p:cNvPr id="414" name="TextBox 64"/>
            <p:cNvSpPr txBox="1">
              <a:spLocks noChangeArrowheads="1"/>
            </p:cNvSpPr>
            <p:nvPr/>
          </p:nvSpPr>
          <p:spPr bwMode="auto">
            <a:xfrm>
              <a:off x="3746500" y="2157413"/>
              <a:ext cx="75406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1200" b="1" dirty="0">
                  <a:latin typeface="Calibri" pitchFamily="34" charset="0"/>
                  <a:ea typeface="宋体" charset="-122"/>
                </a:rPr>
                <a:t>Culture</a:t>
              </a:r>
            </a:p>
            <a:p>
              <a:pPr algn="ctr">
                <a:buFont typeface="Arial" charset="0"/>
                <a:buNone/>
              </a:pPr>
              <a:r>
                <a:rPr lang="en-US" altLang="zh-CN" sz="1200" b="1" dirty="0">
                  <a:latin typeface="Calibri" pitchFamily="34" charset="0"/>
                  <a:ea typeface="宋体" charset="-122"/>
                </a:rPr>
                <a:t>8 ~ 10 h</a:t>
              </a:r>
              <a:endParaRPr lang="zh-CN" altLang="en-US" sz="1200" b="1" dirty="0">
                <a:latin typeface="Calibri" pitchFamily="34" charset="0"/>
                <a:ea typeface="宋体" charset="-122"/>
              </a:endParaRPr>
            </a:p>
          </p:txBody>
        </p:sp>
      </p:grpSp>
      <p:sp>
        <p:nvSpPr>
          <p:cNvPr id="588" name="Rectangle 3"/>
          <p:cNvSpPr>
            <a:spLocks noChangeArrowheads="1"/>
          </p:cNvSpPr>
          <p:nvPr/>
        </p:nvSpPr>
        <p:spPr bwMode="auto">
          <a:xfrm>
            <a:off x="5102225" y="6519862"/>
            <a:ext cx="4041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buFont typeface="Arial" charset="0"/>
              <a:buNone/>
            </a:pPr>
            <a:r>
              <a:rPr lang="en-US" sz="1600" dirty="0" err="1">
                <a:latin typeface="Comic Sans MS" pitchFamily="66" charset="0"/>
                <a:ea typeface="宋体" charset="-122"/>
              </a:rPr>
              <a:t>Niu</a:t>
            </a:r>
            <a:r>
              <a:rPr lang="en-US" sz="1600" dirty="0">
                <a:latin typeface="Comic Sans MS" pitchFamily="66" charset="0"/>
                <a:ea typeface="宋体" charset="-122"/>
              </a:rPr>
              <a:t> Y, et al. </a:t>
            </a:r>
            <a:r>
              <a:rPr lang="en-US" sz="1600" i="1" dirty="0">
                <a:latin typeface="Comic Sans MS" pitchFamily="66" charset="0"/>
                <a:ea typeface="宋体" charset="-122"/>
              </a:rPr>
              <a:t>Cell </a:t>
            </a:r>
            <a:r>
              <a:rPr lang="en-US" sz="1600" dirty="0">
                <a:latin typeface="Comic Sans MS" pitchFamily="66" charset="0"/>
                <a:ea typeface="宋体" charset="-122"/>
              </a:rPr>
              <a:t>2014. 156(4): 836-843. 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197" name="Rectangle 50"/>
          <p:cNvSpPr>
            <a:spLocks noChangeArrowheads="1"/>
          </p:cNvSpPr>
          <p:nvPr/>
        </p:nvSpPr>
        <p:spPr bwMode="auto">
          <a:xfrm>
            <a:off x="0" y="1397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sz="2800" b="1" dirty="0" smtClean="0">
                <a:latin typeface="Comic Sans MS" pitchFamily="66" charset="0"/>
                <a:ea typeface="宋体" charset="-122"/>
              </a:rPr>
              <a:t>Successful </a:t>
            </a:r>
            <a:r>
              <a:rPr lang="en-US" sz="2800" b="1" i="1" dirty="0" smtClean="0">
                <a:latin typeface="Comic Sans MS" pitchFamily="66" charset="0"/>
                <a:ea typeface="宋体" charset="-122"/>
              </a:rPr>
              <a:t>in vivo 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gen</a:t>
            </a:r>
            <a:r>
              <a:rPr lang="en-US" altLang="zh-CN" sz="2800" b="1" dirty="0" smtClean="0">
                <a:latin typeface="Comic Sans MS" pitchFamily="66" charset="0"/>
                <a:ea typeface="宋体" charset="-122"/>
              </a:rPr>
              <a:t>om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e editing </a:t>
            </a:r>
            <a:r>
              <a:rPr lang="en-US" sz="2800" b="1" dirty="0">
                <a:latin typeface="Comic Sans MS" pitchFamily="66" charset="0"/>
                <a:ea typeface="宋体" charset="-122"/>
              </a:rPr>
              <a:t>in </a:t>
            </a:r>
            <a:r>
              <a:rPr lang="en-US" sz="2800" b="1" dirty="0" smtClean="0">
                <a:latin typeface="Comic Sans MS" pitchFamily="66" charset="0"/>
                <a:ea typeface="宋体" charset="-122"/>
              </a:rPr>
              <a:t>monkeys</a:t>
            </a:r>
            <a:endParaRPr lang="en-US" altLang="en-US" sz="2800" b="1" dirty="0">
              <a:latin typeface="Comic Sans MS" pitchFamily="66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07614" y="5248870"/>
            <a:ext cx="222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 err="1" smtClean="0">
                <a:latin typeface="Comic Sans MS" panose="030F0702030302020204" pitchFamily="66" charset="0"/>
              </a:rPr>
              <a:t>Ppar</a:t>
            </a:r>
            <a:r>
              <a:rPr lang="en-US" altLang="zh-CN" i="1" dirty="0" smtClean="0">
                <a:latin typeface="Comic Sans MS" panose="030F0702030302020204" pitchFamily="66" charset="0"/>
              </a:rPr>
              <a:t>-</a:t>
            </a:r>
            <a:r>
              <a:rPr lang="el-GR" altLang="zh-CN" i="1" dirty="0" smtClean="0">
                <a:latin typeface="Comic Sans MS" panose="030F0702030302020204" pitchFamily="66" charset="0"/>
              </a:rPr>
              <a:t>γ</a:t>
            </a:r>
            <a:r>
              <a:rPr lang="en-US" altLang="zh-CN" dirty="0" smtClean="0">
                <a:latin typeface="Comic Sans MS" panose="030F0702030302020204" pitchFamily="66" charset="0"/>
              </a:rPr>
              <a:t> &amp; </a:t>
            </a:r>
            <a:r>
              <a:rPr lang="en-US" altLang="zh-CN" i="1" dirty="0" smtClean="0">
                <a:latin typeface="Comic Sans MS" panose="030F0702030302020204" pitchFamily="66" charset="0"/>
              </a:rPr>
              <a:t>Rag1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mic Sans MS" panose="030F0702030302020204" pitchFamily="66" charset="0"/>
              </a:rPr>
              <a:t>cynomolgus</a:t>
            </a:r>
            <a:r>
              <a:rPr lang="en-US" altLang="zh-CN" dirty="0">
                <a:latin typeface="Comic Sans MS" panose="030F0702030302020204" pitchFamily="66" charset="0"/>
              </a:rPr>
              <a:t> monkey </a:t>
            </a:r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1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52400"/>
            <a:ext cx="9144000" cy="523862"/>
          </a:xfrm>
          <a:prstGeom prst="rect">
            <a:avLst/>
          </a:prstGeom>
          <a:noFill/>
        </p:spPr>
        <p:txBody>
          <a:bodyPr lIns="92075" tIns="46038" rIns="92075" bIns="46038" anchor="ctr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sz="28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To correct </a:t>
            </a:r>
            <a:r>
              <a:rPr lang="en-US" altLang="zh-CN" sz="2800" b="1" dirty="0"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pathogenic </a:t>
            </a:r>
            <a:r>
              <a:rPr lang="en-US" altLang="zh-CN" sz="28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mutation of </a:t>
            </a:r>
            <a:r>
              <a:rPr lang="en-US" altLang="zh-CN" sz="2800" b="1" dirty="0"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genetic </a:t>
            </a:r>
            <a:r>
              <a:rPr lang="en-US" altLang="zh-CN" sz="28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rPr>
              <a:t>disease</a:t>
            </a:r>
            <a:endParaRPr lang="en-US" sz="2800" b="1" dirty="0">
              <a:latin typeface="Comic Sans MS" panose="030F0702030302020204" pitchFamily="66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0771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60773" name="矩形 10"/>
          <p:cNvSpPr>
            <a:spLocks noChangeArrowheads="1"/>
          </p:cNvSpPr>
          <p:nvPr/>
        </p:nvSpPr>
        <p:spPr bwMode="auto">
          <a:xfrm>
            <a:off x="228600" y="914400"/>
            <a:ext cx="8686800" cy="527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There </a:t>
            </a:r>
            <a:r>
              <a:rPr lang="en-US" altLang="zh-CN" sz="2400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re an estimated 6,000~8,000 rare diseases. The rare diseases are estimated to collectively affect more than 200 million people worldwide;</a:t>
            </a:r>
            <a:endParaRPr lang="en-US" altLang="zh-CN" sz="2400" dirty="0"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Three-quarters affect children, over half are life limiting;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Over </a:t>
            </a:r>
            <a:r>
              <a:rPr lang="en-US" altLang="zh-CN" sz="2400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80% of rare diseases are genetic in origin. Most are caused by defects in a single gene</a:t>
            </a: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Both the central </a:t>
            </a:r>
            <a:r>
              <a:rPr lang="en-US" altLang="zh-CN" sz="2400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nervous system (CNS), and </a:t>
            </a: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peripheral organs and tissues are affected in most rare diseases;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There are treatments for only 6% of rare diseases, of which fewer than 1% are curative;</a:t>
            </a:r>
          </a:p>
          <a:p>
            <a:pPr algn="just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It was too expensive, at an average of $1 million per treatment</a:t>
            </a:r>
            <a:r>
              <a:rPr lang="en-US" altLang="zh-CN" sz="2400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.</a:t>
            </a:r>
            <a:endParaRPr lang="en-US" altLang="zh-CN" sz="2400" dirty="0"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2286000" y="6019800"/>
            <a:ext cx="685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Orkin</a:t>
            </a:r>
            <a:r>
              <a:rPr lang="en-US" altLang="zh-CN" sz="1600" dirty="0">
                <a:ea typeface="宋体" panose="02010600030101010101" pitchFamily="2" charset="-122"/>
              </a:rPr>
              <a:t> &amp; Reilly. </a:t>
            </a:r>
            <a:r>
              <a:rPr lang="en-US" altLang="zh-CN" sz="1600" i="1" dirty="0">
                <a:ea typeface="宋体" panose="02010600030101010101" pitchFamily="2" charset="-122"/>
              </a:rPr>
              <a:t>Science</a:t>
            </a:r>
            <a:r>
              <a:rPr lang="en-US" altLang="zh-CN" sz="1600" dirty="0">
                <a:ea typeface="宋体" panose="02010600030101010101" pitchFamily="2" charset="-122"/>
              </a:rPr>
              <a:t> 2016, 352: 1059-1061.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Melnikova</a:t>
            </a:r>
            <a:r>
              <a:rPr lang="en-US" altLang="zh-CN" sz="1600" dirty="0">
                <a:ea typeface="宋体" panose="02010600030101010101" pitchFamily="2" charset="-122"/>
              </a:rPr>
              <a:t>. </a:t>
            </a:r>
            <a:r>
              <a:rPr lang="en-US" altLang="zh-CN" sz="1600" i="1" dirty="0">
                <a:ea typeface="宋体" panose="02010600030101010101" pitchFamily="2" charset="-122"/>
              </a:rPr>
              <a:t>Nat Rev Drug Dis. </a:t>
            </a:r>
            <a:r>
              <a:rPr lang="en-US" altLang="zh-CN" sz="1600" dirty="0">
                <a:ea typeface="宋体" panose="02010600030101010101" pitchFamily="2" charset="-122"/>
              </a:rPr>
              <a:t>2012, 11: 267-268</a:t>
            </a:r>
            <a:r>
              <a:rPr lang="en-US" altLang="zh-CN" sz="1600" dirty="0" smtClean="0">
                <a:ea typeface="宋体" panose="02010600030101010101" pitchFamily="2" charset="-122"/>
              </a:rPr>
              <a:t>.</a:t>
            </a:r>
          </a:p>
          <a:p>
            <a:pPr algn="r">
              <a:spcBef>
                <a:spcPct val="0"/>
              </a:spcBef>
              <a:buNone/>
            </a:pPr>
            <a:r>
              <a:rPr lang="en-US" altLang="zh-CN" sz="1600" dirty="0" smtClean="0">
                <a:ea typeface="宋体" panose="02010600030101010101" pitchFamily="2" charset="-122"/>
              </a:rPr>
              <a:t>Boycott &amp; 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Ardgo</a:t>
            </a:r>
            <a:r>
              <a:rPr lang="en-US" altLang="zh-CN" sz="1600" dirty="0" smtClean="0">
                <a:ea typeface="宋体" panose="02010600030101010101" pitchFamily="2" charset="-122"/>
              </a:rPr>
              <a:t>. </a:t>
            </a:r>
            <a:r>
              <a:rPr lang="en-US" altLang="zh-CN" sz="1600" i="1" dirty="0">
                <a:ea typeface="宋体" panose="02010600030101010101" pitchFamily="2" charset="-122"/>
              </a:rPr>
              <a:t>Nat Rev Drug Dis. </a:t>
            </a:r>
            <a:r>
              <a:rPr lang="en-US" altLang="zh-CN" sz="1600" dirty="0" smtClean="0">
                <a:ea typeface="宋体" panose="02010600030101010101" pitchFamily="2" charset="-122"/>
              </a:rPr>
              <a:t>2018, 17: 151-153.</a:t>
            </a:r>
            <a:endParaRPr lang="zh-CN" altLang="en-US" sz="16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0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 flipV="1">
            <a:off x="173038" y="762000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779" name="Rectangle 5"/>
          <p:cNvSpPr>
            <a:spLocks noChangeArrowheads="1"/>
          </p:cNvSpPr>
          <p:nvPr/>
        </p:nvSpPr>
        <p:spPr bwMode="auto">
          <a:xfrm>
            <a:off x="4491764" y="6519655"/>
            <a:ext cx="46522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Zeng et al. </a:t>
            </a:r>
            <a:r>
              <a:rPr lang="en-US" altLang="zh-CN" sz="1600" i="1" dirty="0" err="1" smtClean="0">
                <a:latin typeface="Comic Sans MS" panose="030F0702030302020204" pitchFamily="66" charset="0"/>
                <a:ea typeface="宋体" panose="02010600030101010101" pitchFamily="2" charset="-122"/>
              </a:rPr>
              <a:t>Mol</a:t>
            </a:r>
            <a:r>
              <a:rPr lang="en-US" altLang="zh-CN" sz="1600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>
                <a:latin typeface="Comic Sans MS" panose="030F0702030302020204" pitchFamily="66" charset="0"/>
                <a:ea typeface="宋体" panose="02010600030101010101" pitchFamily="2" charset="-122"/>
              </a:rPr>
              <a:t>Ther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. </a:t>
            </a:r>
            <a:r>
              <a:rPr lang="en-US" altLang="zh-CN" sz="160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2018</a:t>
            </a: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, 26(11): 2631-2637</a:t>
            </a:r>
            <a:r>
              <a:rPr lang="en-US" altLang="zh-CN" sz="1600" dirty="0"/>
              <a:t>.</a:t>
            </a:r>
            <a:endParaRPr lang="en-US" altLang="zh-CN" sz="16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203780" name="矩形 9"/>
          <p:cNvSpPr>
            <a:spLocks noChangeArrowheads="1"/>
          </p:cNvSpPr>
          <p:nvPr/>
        </p:nvSpPr>
        <p:spPr bwMode="auto">
          <a:xfrm>
            <a:off x="0" y="-84138"/>
            <a:ext cx="9144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>
                <a:latin typeface="Comic Sans MS" panose="030F0702030302020204" pitchFamily="66" charset="0"/>
                <a:ea typeface="宋体" panose="02010600030101010101" pitchFamily="2" charset="-122"/>
              </a:rPr>
              <a:t>Correction of the MFS pathogenic FBN1</a:t>
            </a:r>
            <a:r>
              <a:rPr lang="en-US" altLang="zh-CN" sz="2800" b="1" baseline="30000">
                <a:latin typeface="Comic Sans MS" panose="030F0702030302020204" pitchFamily="66" charset="0"/>
                <a:ea typeface="宋体" panose="02010600030101010101" pitchFamily="2" charset="-122"/>
              </a:rPr>
              <a:t>T7498C</a:t>
            </a:r>
            <a:r>
              <a:rPr lang="en-US" altLang="zh-CN" sz="2800" b="1">
                <a:latin typeface="Comic Sans MS" panose="030F0702030302020204" pitchFamily="66" charset="0"/>
                <a:ea typeface="宋体" panose="02010600030101010101" pitchFamily="2" charset="-122"/>
              </a:rPr>
              <a:t> mutation by BE in tripronuclear </a:t>
            </a:r>
            <a:r>
              <a:rPr lang="en-US" altLang="zh-CN" sz="2800" b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human embryos</a:t>
            </a:r>
            <a:endParaRPr lang="zh-CN" altLang="en-US" sz="280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pic>
        <p:nvPicPr>
          <p:cNvPr id="20378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8675"/>
            <a:ext cx="85344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3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Line 2"/>
          <p:cNvSpPr>
            <a:spLocks noChangeShapeType="1"/>
          </p:cNvSpPr>
          <p:nvPr/>
        </p:nvSpPr>
        <p:spPr bwMode="auto">
          <a:xfrm flipV="1">
            <a:off x="173038" y="762000"/>
            <a:ext cx="8869362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0" y="11903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anose="030F0702030302020204" pitchFamily="66" charset="0"/>
              </a:rPr>
              <a:t>No off-target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11932" y="869439"/>
            <a:ext cx="8120136" cy="5460786"/>
            <a:chOff x="0" y="188640"/>
            <a:chExt cx="8892480" cy="6192688"/>
          </a:xfrm>
        </p:grpSpPr>
        <p:grpSp>
          <p:nvGrpSpPr>
            <p:cNvPr id="77" name="组合 76"/>
            <p:cNvGrpSpPr/>
            <p:nvPr/>
          </p:nvGrpSpPr>
          <p:grpSpPr>
            <a:xfrm>
              <a:off x="0" y="188640"/>
              <a:ext cx="8892480" cy="6192688"/>
              <a:chOff x="0" y="188640"/>
              <a:chExt cx="8892480" cy="6192688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251520" y="332656"/>
                <a:ext cx="8568952" cy="3024336"/>
                <a:chOff x="251520" y="332656"/>
                <a:chExt cx="8568952" cy="3024336"/>
              </a:xfrm>
            </p:grpSpPr>
            <p:graphicFrame>
              <p:nvGraphicFramePr>
                <p:cNvPr id="100" name="图表 99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634777998"/>
                    </p:ext>
                  </p:extLst>
                </p:nvPr>
              </p:nvGraphicFramePr>
              <p:xfrm>
                <a:off x="251520" y="332656"/>
                <a:ext cx="8568952" cy="281520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cxnSp>
              <p:nvCxnSpPr>
                <p:cNvPr id="101" name="直接连接符 100"/>
                <p:cNvCxnSpPr/>
                <p:nvPr/>
              </p:nvCxnSpPr>
              <p:spPr>
                <a:xfrm>
                  <a:off x="1048940" y="3145135"/>
                  <a:ext cx="7920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6"/>
                <p:cNvSpPr txBox="1"/>
                <p:nvPr/>
              </p:nvSpPr>
              <p:spPr>
                <a:xfrm>
                  <a:off x="1029890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Off-target-1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3" name="直接连接符 102"/>
                <p:cNvCxnSpPr/>
                <p:nvPr/>
              </p:nvCxnSpPr>
              <p:spPr>
                <a:xfrm>
                  <a:off x="1888653" y="3145135"/>
                  <a:ext cx="73913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2680741" y="3145135"/>
                  <a:ext cx="73913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>
                  <a:off x="3491879" y="3145135"/>
                  <a:ext cx="5760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/>
              </p:nvCxnSpPr>
              <p:spPr>
                <a:xfrm>
                  <a:off x="5292079" y="3145135"/>
                  <a:ext cx="5760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4139951" y="3145135"/>
                  <a:ext cx="10801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/>
                <p:cNvCxnSpPr/>
                <p:nvPr/>
              </p:nvCxnSpPr>
              <p:spPr>
                <a:xfrm>
                  <a:off x="5940151" y="3145135"/>
                  <a:ext cx="151216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>
                  <a:off x="7524327" y="3145135"/>
                  <a:ext cx="7920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TextBox 24"/>
                <p:cNvSpPr txBox="1"/>
                <p:nvPr/>
              </p:nvSpPr>
              <p:spPr>
                <a:xfrm>
                  <a:off x="1821978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Off-target-2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TextBox 25"/>
                <p:cNvSpPr txBox="1"/>
                <p:nvPr/>
              </p:nvSpPr>
              <p:spPr>
                <a:xfrm>
                  <a:off x="2618306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Off-target-3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TextBox 26"/>
                <p:cNvSpPr txBox="1"/>
                <p:nvPr/>
              </p:nvSpPr>
              <p:spPr>
                <a:xfrm>
                  <a:off x="3347911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Off-target-4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TextBox 27"/>
                <p:cNvSpPr txBox="1"/>
                <p:nvPr/>
              </p:nvSpPr>
              <p:spPr>
                <a:xfrm>
                  <a:off x="4287139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Off-target-5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TextBox 28"/>
                <p:cNvSpPr txBox="1"/>
                <p:nvPr/>
              </p:nvSpPr>
              <p:spPr>
                <a:xfrm>
                  <a:off x="5151139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Off-target-6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TextBox 29"/>
                <p:cNvSpPr txBox="1"/>
                <p:nvPr/>
              </p:nvSpPr>
              <p:spPr>
                <a:xfrm>
                  <a:off x="6372199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Off-target-7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TextBox 30"/>
                <p:cNvSpPr txBox="1"/>
                <p:nvPr/>
              </p:nvSpPr>
              <p:spPr>
                <a:xfrm>
                  <a:off x="7497896" y="3110771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Off-target-8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0" name="TextBox 34"/>
              <p:cNvSpPr txBox="1"/>
              <p:nvPr/>
            </p:nvSpPr>
            <p:spPr>
              <a:xfrm>
                <a:off x="0" y="188640"/>
                <a:ext cx="899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81" name="TextBox 35"/>
              <p:cNvSpPr txBox="1"/>
              <p:nvPr/>
            </p:nvSpPr>
            <p:spPr>
              <a:xfrm>
                <a:off x="107504" y="188640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254690" y="3429000"/>
                <a:ext cx="8637790" cy="2952328"/>
                <a:chOff x="254690" y="3429000"/>
                <a:chExt cx="8637790" cy="2952328"/>
              </a:xfrm>
            </p:grpSpPr>
            <p:graphicFrame>
              <p:nvGraphicFramePr>
                <p:cNvPr id="83" name="图表 82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76961323"/>
                    </p:ext>
                  </p:extLst>
                </p:nvPr>
              </p:nvGraphicFramePr>
              <p:xfrm>
                <a:off x="254690" y="3429000"/>
                <a:ext cx="8637790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cxnSp>
              <p:nvCxnSpPr>
                <p:cNvPr id="84" name="直接连接符 83"/>
                <p:cNvCxnSpPr/>
                <p:nvPr/>
              </p:nvCxnSpPr>
              <p:spPr>
                <a:xfrm>
                  <a:off x="1072183" y="6169471"/>
                  <a:ext cx="7920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39"/>
                <p:cNvSpPr txBox="1"/>
                <p:nvPr/>
              </p:nvSpPr>
              <p:spPr>
                <a:xfrm>
                  <a:off x="1053133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Off-target-1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直接连接符 85"/>
                <p:cNvCxnSpPr/>
                <p:nvPr/>
              </p:nvCxnSpPr>
              <p:spPr>
                <a:xfrm>
                  <a:off x="1911896" y="6169471"/>
                  <a:ext cx="73913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2703984" y="6169471"/>
                  <a:ext cx="73913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>
                  <a:off x="3515122" y="6169471"/>
                  <a:ext cx="5760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>
                  <a:off x="5315322" y="6169471"/>
                  <a:ext cx="57606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4163194" y="6169471"/>
                  <a:ext cx="10801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5963394" y="6169471"/>
                  <a:ext cx="151216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7547570" y="6169471"/>
                  <a:ext cx="7920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47"/>
                <p:cNvSpPr txBox="1"/>
                <p:nvPr/>
              </p:nvSpPr>
              <p:spPr>
                <a:xfrm>
                  <a:off x="1845221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Off-target-2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TextBox 48"/>
                <p:cNvSpPr txBox="1"/>
                <p:nvPr/>
              </p:nvSpPr>
              <p:spPr>
                <a:xfrm>
                  <a:off x="2641549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Off-target-3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TextBox 49"/>
                <p:cNvSpPr txBox="1"/>
                <p:nvPr/>
              </p:nvSpPr>
              <p:spPr>
                <a:xfrm>
                  <a:off x="3371154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Off-target-4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TextBox 50"/>
                <p:cNvSpPr txBox="1"/>
                <p:nvPr/>
              </p:nvSpPr>
              <p:spPr>
                <a:xfrm>
                  <a:off x="4310382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Off-target-5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TextBox 51"/>
                <p:cNvSpPr txBox="1"/>
                <p:nvPr/>
              </p:nvSpPr>
              <p:spPr>
                <a:xfrm>
                  <a:off x="5174382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Off-target-6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TextBox 52"/>
                <p:cNvSpPr txBox="1"/>
                <p:nvPr/>
              </p:nvSpPr>
              <p:spPr>
                <a:xfrm>
                  <a:off x="6395442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Off-target-7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TextBox 53"/>
                <p:cNvSpPr txBox="1"/>
                <p:nvPr/>
              </p:nvSpPr>
              <p:spPr>
                <a:xfrm>
                  <a:off x="7521139" y="6135107"/>
                  <a:ext cx="8640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Off-target-8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8" name="TextBox 57"/>
            <p:cNvSpPr txBox="1"/>
            <p:nvPr/>
          </p:nvSpPr>
          <p:spPr>
            <a:xfrm>
              <a:off x="107504" y="321297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4491764" y="6519655"/>
            <a:ext cx="46522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Zeng et al. </a:t>
            </a:r>
            <a:r>
              <a:rPr lang="en-US" altLang="zh-CN" sz="1600" i="1" dirty="0" err="1" smtClean="0">
                <a:latin typeface="Comic Sans MS" panose="030F0702030302020204" pitchFamily="66" charset="0"/>
                <a:ea typeface="宋体" panose="02010600030101010101" pitchFamily="2" charset="-122"/>
              </a:rPr>
              <a:t>Mol</a:t>
            </a:r>
            <a:r>
              <a:rPr lang="en-US" altLang="zh-CN" sz="1600" i="1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>
                <a:latin typeface="Comic Sans MS" panose="030F0702030302020204" pitchFamily="66" charset="0"/>
                <a:ea typeface="宋体" panose="02010600030101010101" pitchFamily="2" charset="-122"/>
              </a:rPr>
              <a:t>Ther</a:t>
            </a:r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. </a:t>
            </a:r>
            <a:r>
              <a:rPr lang="en-US" altLang="zh-CN" sz="1600" dirty="0" smtClean="0">
                <a:latin typeface="Comic Sans MS" panose="030F0702030302020204" pitchFamily="66" charset="0"/>
                <a:ea typeface="宋体" panose="02010600030101010101" pitchFamily="2" charset="-122"/>
              </a:rPr>
              <a:t>2018</a:t>
            </a:r>
            <a:r>
              <a:rPr lang="en-US" altLang="zh-CN" sz="1600" dirty="0">
                <a:latin typeface="Comic Sans MS" panose="030F0702030302020204" pitchFamily="66" charset="0"/>
                <a:ea typeface="宋体" panose="02010600030101010101" pitchFamily="2" charset="-122"/>
              </a:rPr>
              <a:t>, 26(11): 2631-2637</a:t>
            </a:r>
            <a:r>
              <a:rPr lang="en-US" altLang="zh-CN" sz="1600" dirty="0"/>
              <a:t>.</a:t>
            </a:r>
            <a:endParaRPr lang="en-US" altLang="zh-CN" sz="1600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41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9381"/>
            <a:ext cx="9144000" cy="954750"/>
          </a:xfrm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altLang="zh-CN" sz="2800" b="1" kern="1200" dirty="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Arial" charset="0"/>
              </a:rPr>
              <a:t>BE: a precise strategy for correction of </a:t>
            </a:r>
            <a:br>
              <a:rPr lang="en-US" altLang="zh-CN" sz="2800" b="1" kern="1200" dirty="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Arial" charset="0"/>
              </a:rPr>
            </a:br>
            <a:r>
              <a:rPr lang="en-US" altLang="zh-CN" sz="2800" b="1" kern="1200" dirty="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Arial" charset="0"/>
              </a:rPr>
              <a:t>pathogenic mutations in</a:t>
            </a:r>
            <a:r>
              <a:rPr lang="zh-CN" altLang="en-US" sz="2800" b="1" kern="1200" dirty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Arial" charset="0"/>
              </a:rPr>
              <a:t> </a:t>
            </a:r>
            <a:r>
              <a:rPr lang="en-US" altLang="zh-CN" sz="2800" b="1" kern="1200" dirty="0" smtClean="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Arial" charset="0"/>
              </a:rPr>
              <a:t>a appropriate way</a:t>
            </a:r>
            <a:endParaRPr lang="en-US" altLang="zh-CN" sz="2800" b="1" kern="1200" dirty="0">
              <a:solidFill>
                <a:schemeClr val="tx1"/>
              </a:solidFill>
              <a:latin typeface="Comic Sans MS" panose="030F0702030302020204" pitchFamily="66" charset="0"/>
              <a:ea typeface="+mn-ea"/>
              <a:cs typeface="Arial" charset="0"/>
            </a:endParaRPr>
          </a:p>
        </p:txBody>
      </p:sp>
      <p:sp>
        <p:nvSpPr>
          <p:cNvPr id="55299" name="Line 4"/>
          <p:cNvSpPr>
            <a:spLocks noChangeShapeType="1"/>
          </p:cNvSpPr>
          <p:nvPr/>
        </p:nvSpPr>
        <p:spPr bwMode="auto">
          <a:xfrm>
            <a:off x="228600" y="914400"/>
            <a:ext cx="86868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0"/>
          <p:cNvSpPr>
            <a:spLocks noChangeArrowheads="1"/>
          </p:cNvSpPr>
          <p:nvPr/>
        </p:nvSpPr>
        <p:spPr bwMode="auto">
          <a:xfrm>
            <a:off x="1295400" y="4614208"/>
            <a:ext cx="55268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Easy to develop</a:t>
            </a:r>
            <a:r>
              <a:rPr lang="zh-CN" altLang="en-US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correction </a:t>
            </a:r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for rare genetic </a:t>
            </a:r>
            <a:r>
              <a:rPr lang="en-US" altLang="zh-CN" sz="20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disease pathogenic mutations</a:t>
            </a:r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Once </a:t>
            </a:r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intervention </a:t>
            </a:r>
            <a:r>
              <a:rPr lang="en-US" altLang="zh-CN" sz="2000" b="1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with </a:t>
            </a:r>
            <a:r>
              <a:rPr lang="en-US" altLang="zh-CN" sz="2000" b="1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good effect</a:t>
            </a:r>
            <a:r>
              <a:rPr lang="en-US" altLang="zh-CN" sz="20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;</a:t>
            </a:r>
            <a:endParaRPr lang="en-US" altLang="zh-CN" sz="2000" b="1" dirty="0"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Low </a:t>
            </a:r>
            <a:r>
              <a:rPr lang="en-US" altLang="zh-CN" sz="2000" b="1" dirty="0"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cost.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295401" y="1371600"/>
            <a:ext cx="624840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Ethically: strict </a:t>
            </a: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regulation 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“really the last reasonable option”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Technically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: efficacy, safety, </a:t>
            </a:r>
            <a:r>
              <a:rPr lang="en-US" altLang="zh-CN" sz="2000" b="1" dirty="0" err="1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mosaicism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Translational cooperation</a:t>
            </a:r>
          </a:p>
          <a:p>
            <a:pPr algn="just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宋体" panose="02010600030101010101" pitchFamily="2" charset="-122"/>
              </a:rPr>
              <a:t>… … 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871677" y="3540681"/>
            <a:ext cx="42723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Pei </a:t>
            </a:r>
            <a:r>
              <a:rPr lang="en-US" altLang="zh-CN" sz="160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et al. </a:t>
            </a:r>
            <a:r>
              <a:rPr lang="en-US" altLang="zh-CN" sz="1600" i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Cell Stem Cell 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2017, 21: 423-426</a:t>
            </a:r>
            <a:r>
              <a:rPr lang="en-US" altLang="zh-CN" sz="1600" dirty="0" smtClean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15" name="Picture 2" descr="http://health.youth.cn/huandeng/201502/W0201502286244609571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99" y="4892039"/>
            <a:ext cx="2138821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7938" y="3852863"/>
            <a:ext cx="9136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http://www.sciencemag.org/news/2017/02/us-panel-gives-yellow-light-human-embryo-editing</a:t>
            </a:r>
            <a:endParaRPr lang="zh-CN" altLang="en-US" sz="1600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8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5" name="Line 4"/>
          <p:cNvSpPr>
            <a:spLocks noChangeShapeType="1"/>
          </p:cNvSpPr>
          <p:nvPr/>
        </p:nvSpPr>
        <p:spPr bwMode="auto">
          <a:xfrm flipV="1">
            <a:off x="152400" y="914400"/>
            <a:ext cx="8869363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56" name="Rectangle 3"/>
          <p:cNvSpPr>
            <a:spLocks noChangeArrowheads="1"/>
          </p:cNvSpPr>
          <p:nvPr/>
        </p:nvSpPr>
        <p:spPr bwMode="auto">
          <a:xfrm>
            <a:off x="0" y="174437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Acknowledgements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9557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90600"/>
            <a:ext cx="81534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2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Line 8"/>
          <p:cNvSpPr>
            <a:spLocks noChangeShapeType="1"/>
          </p:cNvSpPr>
          <p:nvPr/>
        </p:nvSpPr>
        <p:spPr bwMode="auto">
          <a:xfrm flipV="1">
            <a:off x="152400" y="914400"/>
            <a:ext cx="8869363" cy="111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304800" y="2663578"/>
            <a:ext cx="3276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中国医科院实验动物研究所       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张连峰  马元武  实验室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114800" y="990600"/>
            <a:ext cx="4032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云南省灵长类生物医学重点实验室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季维智  牛昱宇  陈永昌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4114800" y="1857252"/>
            <a:ext cx="50292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Wellcome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Trust Sanger Institute 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Dr. William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Skarnes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4114800" y="2663578"/>
            <a:ext cx="3352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广州医科大学附属第三医院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刘见桥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304800" y="990600"/>
            <a:ext cx="2800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南京医科大学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沙家豪  郭雪江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" y="1857252"/>
            <a:ext cx="22367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中科院动物研究所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   琪 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04800" y="3530229"/>
            <a:ext cx="29220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南京大学鼓楼医院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翔  颜桂军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114800" y="3530229"/>
            <a:ext cx="27943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西北农林科技大学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陈玉林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马宝华  实验室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114800" y="5265003"/>
            <a:ext cx="28087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中科院神经科学研究所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孙   强   刘   真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04800" y="4397615"/>
            <a:ext cx="19415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上海科技大学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   佳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04800" y="6072188"/>
            <a:ext cx="88392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基金委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30871429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31171377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31471400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81671516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科技部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2009CB918703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2010CB945101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2011CB944301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2016YFA0500903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2016YFC0905901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304800" y="5265003"/>
            <a:ext cx="194464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西南医院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陈洁平  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4114800" y="4397615"/>
            <a:ext cx="24929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中科院计算生物学所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杨  力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0" y="21336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Acknowledgements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365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10" y="3200400"/>
            <a:ext cx="2954289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905000"/>
            <a:ext cx="6189709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8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8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938" y="16258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2"/>
                </a:solidFill>
                <a:latin typeface="Comic Sans MS" pitchFamily="66" charset="0"/>
              </a:rPr>
              <a:t>The</a:t>
            </a:r>
            <a:r>
              <a:rPr lang="en-GB" sz="2800" b="1" dirty="0" smtClean="0">
                <a:solidFill>
                  <a:schemeClr val="accent2"/>
                </a:solidFill>
                <a:latin typeface="Comic Sans MS" pitchFamily="66" charset="0"/>
              </a:rPr>
              <a:t> off-target </a:t>
            </a:r>
            <a:r>
              <a:rPr lang="en-US" altLang="zh-CN" sz="2800" b="1" dirty="0" smtClean="0">
                <a:solidFill>
                  <a:schemeClr val="accent2"/>
                </a:solidFill>
                <a:latin typeface="Comic Sans MS" pitchFamily="66" charset="0"/>
              </a:rPr>
              <a:t>cleavage</a:t>
            </a:r>
            <a:r>
              <a:rPr lang="en-GB" sz="2800" b="1" dirty="0" smtClean="0">
                <a:solidFill>
                  <a:schemeClr val="accent2"/>
                </a:solidFill>
                <a:latin typeface="Comic Sans MS" pitchFamily="66" charset="0"/>
              </a:rPr>
              <a:t> in individual clone</a:t>
            </a:r>
            <a:endParaRPr lang="en-US" sz="28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0" name="Rectangle 173"/>
          <p:cNvSpPr>
            <a:spLocks noChangeArrowheads="1"/>
          </p:cNvSpPr>
          <p:nvPr/>
        </p:nvSpPr>
        <p:spPr bwMode="auto">
          <a:xfrm>
            <a:off x="5057775" y="5780782"/>
            <a:ext cx="40862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 eaLnBrk="0" hangingPunct="0"/>
            <a:r>
              <a:rPr lang="en-US" altLang="zh-CN" sz="1600" dirty="0" err="1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Kiskinis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E, </a:t>
            </a:r>
            <a:r>
              <a:rPr lang="en-US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et al. </a:t>
            </a:r>
            <a:r>
              <a:rPr lang="en-US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Cell Stem Cell 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2014.</a:t>
            </a:r>
            <a:endParaRPr lang="en-US" altLang="zh-CN" sz="1600" dirty="0">
              <a:solidFill>
                <a:schemeClr val="accent2"/>
              </a:solidFill>
              <a:latin typeface="Comic Sans MS" pitchFamily="66" charset="0"/>
              <a:ea typeface="宋体" charset="-122"/>
            </a:endParaRPr>
          </a:p>
          <a:p>
            <a:pPr algn="r" eaLnBrk="0" hangingPunct="0"/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Smith C, </a:t>
            </a:r>
            <a:r>
              <a:rPr lang="en-US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et al. </a:t>
            </a:r>
            <a:r>
              <a:rPr lang="en-US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Cell Stem Cell 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2014.</a:t>
            </a:r>
          </a:p>
          <a:p>
            <a:pPr algn="r" eaLnBrk="0" hangingPunct="0"/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Suzuki K, et al. </a:t>
            </a:r>
            <a:r>
              <a:rPr lang="en-US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Cell Stem Cell 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2014.</a:t>
            </a:r>
            <a:endParaRPr lang="en-US" altLang="zh-CN" sz="1600" dirty="0">
              <a:solidFill>
                <a:schemeClr val="accent2"/>
              </a:solidFill>
              <a:latin typeface="Comic Sans MS" pitchFamily="66" charset="0"/>
              <a:ea typeface="宋体" charset="-122"/>
            </a:endParaRPr>
          </a:p>
          <a:p>
            <a:pPr algn="r" eaLnBrk="0" hangingPunct="0"/>
            <a:r>
              <a:rPr lang="en-US" altLang="zh-CN" sz="1600" dirty="0" err="1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Veres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A, </a:t>
            </a:r>
            <a:r>
              <a:rPr lang="en-US" altLang="zh-CN" sz="1600" dirty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et al. </a:t>
            </a:r>
            <a:r>
              <a:rPr lang="en-US" altLang="zh-CN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Cell Stem Cell </a:t>
            </a:r>
            <a:r>
              <a:rPr lang="en-US" altLang="zh-CN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2014.</a:t>
            </a:r>
            <a:endParaRPr lang="en-US" altLang="zh-CN" sz="1600" dirty="0">
              <a:solidFill>
                <a:schemeClr val="accent2"/>
              </a:solidFill>
              <a:latin typeface="Comic Sans MS" pitchFamily="66" charset="0"/>
              <a:ea typeface="宋体" charset="-122"/>
            </a:endParaRPr>
          </a:p>
        </p:txBody>
      </p:sp>
      <p:pic>
        <p:nvPicPr>
          <p:cNvPr id="70658" name="Picture 2" descr="Full-size image (32 K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990600"/>
            <a:ext cx="5334000" cy="4807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09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1" name="Line 14"/>
          <p:cNvSpPr>
            <a:spLocks noChangeShapeType="1"/>
          </p:cNvSpPr>
          <p:nvPr/>
        </p:nvSpPr>
        <p:spPr bwMode="auto">
          <a:xfrm>
            <a:off x="250825" y="836613"/>
            <a:ext cx="856932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0482" name="Rectangle 4"/>
          <p:cNvSpPr>
            <a:spLocks noChangeArrowheads="1"/>
          </p:cNvSpPr>
          <p:nvPr/>
        </p:nvSpPr>
        <p:spPr bwMode="auto">
          <a:xfrm>
            <a:off x="0" y="1647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Arial" charset="0"/>
              <a:buNone/>
            </a:pPr>
            <a:endParaRPr lang="zh-CN" altLang="zh-CN">
              <a:latin typeface="Calibri" pitchFamily="34" charset="0"/>
              <a:ea typeface="宋体" charset="-122"/>
            </a:endParaRPr>
          </a:p>
        </p:txBody>
      </p:sp>
      <p:pic>
        <p:nvPicPr>
          <p:cNvPr id="16" name="Picture 2" descr="C:\Users\adnin\Desktop\2014.4.11照片-Cas9 KO pigs\2014.4.11照片-Cas9 KO pigs\DSC_046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1" y="4816475"/>
            <a:ext cx="2987040" cy="199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DSC0435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4198937"/>
            <a:ext cx="4638040" cy="2608898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938" y="1524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Comic Sans MS" pitchFamily="66" charset="0"/>
                <a:ea typeface="宋体" charset="-122"/>
              </a:rPr>
              <a:t>The off-target cleavage </a:t>
            </a:r>
            <a:r>
              <a:rPr lang="en-US" altLang="zh-CN" sz="2800" b="1" i="1" dirty="0" smtClean="0">
                <a:latin typeface="Comic Sans MS" pitchFamily="66" charset="0"/>
                <a:ea typeface="宋体" charset="-122"/>
              </a:rPr>
              <a:t>in vivo</a:t>
            </a:r>
            <a:endParaRPr lang="en-US" altLang="zh-CN" sz="2800" b="1" i="1" dirty="0">
              <a:latin typeface="Comic Sans MS" pitchFamily="66" charset="0"/>
              <a:ea typeface="宋体" charset="-122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420553"/>
              </p:ext>
            </p:extLst>
          </p:nvPr>
        </p:nvGraphicFramePr>
        <p:xfrm>
          <a:off x="190500" y="1219200"/>
          <a:ext cx="8763000" cy="3505203"/>
        </p:xfrm>
        <a:graphic>
          <a:graphicData uri="http://schemas.openxmlformats.org/drawingml/2006/table">
            <a:tbl>
              <a:tblPr/>
              <a:tblGrid>
                <a:gridCol w="2174402"/>
                <a:gridCol w="2092656"/>
                <a:gridCol w="2256146"/>
                <a:gridCol w="2239796"/>
              </a:tblGrid>
              <a:tr h="9503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Species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Number of </a:t>
                      </a:r>
                      <a:r>
                        <a:rPr lang="en-US" sz="2000" b="1" dirty="0" err="1">
                          <a:latin typeface="Comic Sans MS"/>
                          <a:ea typeface="宋体"/>
                          <a:cs typeface="Times New Roman"/>
                        </a:rPr>
                        <a:t>sgRNA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Tentative off-target sites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Authentic off-target sites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Mouse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7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97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9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Rat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4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119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1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Pig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1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8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0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omic Sans MS"/>
                          <a:ea typeface="宋体"/>
                          <a:cs typeface="Times New Roman"/>
                        </a:rPr>
                        <a:t>Goat</a:t>
                      </a:r>
                      <a:endParaRPr lang="en-US" sz="2000" b="1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4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13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2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Monkey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5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84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omic Sans MS"/>
                          <a:ea typeface="宋体"/>
                          <a:cs typeface="Times New Roman"/>
                        </a:rPr>
                        <a:t>0</a:t>
                      </a:r>
                      <a:endParaRPr lang="en-US" sz="2000" b="1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239" marR="6823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http://www.nature.com/polopoly_fs/7.25602.1429720527!/image/1.17378.jpg_gen/derivatives/landscape_630/1.1737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6376" y="4010315"/>
            <a:ext cx="3451424" cy="250913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625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mic Sans MS" pitchFamily="66" charset="0"/>
              </a:rPr>
              <a:t>The human embryo editing</a:t>
            </a:r>
            <a:endParaRPr lang="en-US" sz="28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304800" y="6519446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2"/>
                </a:solidFill>
                <a:latin typeface="Comic Sans MS" panose="030F0702030302020204" pitchFamily="66" charset="0"/>
              </a:rPr>
              <a:t>http://www.nature.com/news/embryo-editing-sparks-epic-debate-1.17421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3" y="904988"/>
            <a:ext cx="6108613" cy="2886139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96421" y="4800600"/>
            <a:ext cx="2667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Efficacy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Safety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 err="1" smtClean="0">
                <a:solidFill>
                  <a:schemeClr val="accent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Mosaicism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6421" y="4186535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b="1" dirty="0" smtClean="0">
                <a:solidFill>
                  <a:srgbClr val="FF6600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Concerns:</a:t>
            </a:r>
            <a:endParaRPr lang="en-US" altLang="zh-CN" sz="2400" b="1" dirty="0">
              <a:solidFill>
                <a:srgbClr val="FF6600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2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938" y="14734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Comic Sans MS" pitchFamily="66" charset="0"/>
              </a:rPr>
              <a:t>Strategies for improving the specificities</a:t>
            </a:r>
            <a:endParaRPr lang="en-US" sz="2800" b="1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04" y="940847"/>
            <a:ext cx="7526193" cy="5581357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3341" y="6519446"/>
            <a:ext cx="3810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>
              <a:spcAft>
                <a:spcPts val="600"/>
              </a:spcAft>
              <a:buFont typeface="Arial" charset="0"/>
              <a:buNone/>
            </a:pPr>
            <a:r>
              <a:rPr lang="en-US" sz="1600" dirty="0" err="1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Komor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A, et al. </a:t>
            </a:r>
            <a:r>
              <a:rPr lang="en-US" sz="1600" i="1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Cell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  <a:ea typeface="宋体" charset="-122"/>
              </a:rPr>
              <a:t> 2017, 168: 20-36. </a:t>
            </a:r>
            <a:endParaRPr lang="en-US" sz="1600" dirty="0">
              <a:solidFill>
                <a:schemeClr val="accent2"/>
              </a:solidFill>
              <a:latin typeface="Comic Sans MS" pitchFamily="66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4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14"/>
          <p:cNvSpPr>
            <a:spLocks noChangeShapeType="1"/>
          </p:cNvSpPr>
          <p:nvPr/>
        </p:nvSpPr>
        <p:spPr bwMode="auto">
          <a:xfrm>
            <a:off x="228600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38" y="1625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More CRISPR genome editing in human embryos</a:t>
            </a:r>
            <a:endParaRPr lang="en-US" altLang="zh-CN" sz="28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1500" y="1295400"/>
            <a:ext cx="80010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Kang et al. Introducing </a:t>
            </a:r>
            <a:r>
              <a:rPr lang="en-US" altLang="zh-CN" sz="2000" kern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precise genetic modifications into human 3PN embryos by CRISPR/</a:t>
            </a:r>
            <a:r>
              <a:rPr lang="en-US" altLang="zh-CN" sz="2000" kern="0" dirty="0" err="1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Cas</a:t>
            </a:r>
            <a:r>
              <a:rPr lang="en-US" altLang="zh-CN" sz="2000" kern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-mediated genome editing. </a:t>
            </a:r>
            <a:r>
              <a:rPr lang="en-US" altLang="zh-CN" sz="2000" b="1" i="1" kern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Journal </a:t>
            </a:r>
            <a:r>
              <a:rPr lang="en-US" altLang="zh-CN" sz="2000" b="1" i="1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Assisted Reproduction Genetics </a:t>
            </a:r>
            <a:r>
              <a:rPr lang="en-US" altLang="zh-CN" sz="2000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2016, </a:t>
            </a:r>
            <a:r>
              <a:rPr lang="en-US" altLang="zh-CN" sz="2000" i="1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33:</a:t>
            </a:r>
            <a:r>
              <a:rPr lang="en-US" altLang="zh-CN" sz="2000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581-588</a:t>
            </a:r>
            <a:r>
              <a:rPr lang="en-US" altLang="zh-CN" sz="2000" kern="0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Tang et al. CRISPR/Cas9-mediated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gene editing in human zygotes using Cas9 protein. </a:t>
            </a:r>
            <a:r>
              <a:rPr lang="en-US" altLang="zh-CN" sz="20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Molecular </a:t>
            </a:r>
            <a:r>
              <a:rPr lang="en-US" altLang="zh-CN" sz="2000" b="1" i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Genetics Genomics 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2016,</a:t>
            </a:r>
            <a:r>
              <a:rPr lang="en-US" altLang="zh-CN" sz="2000" i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292: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525-533.</a:t>
            </a:r>
            <a:endParaRPr lang="zh-CN" altLang="zh-CN" sz="2000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kern="100" dirty="0" smtClean="0">
                <a:solidFill>
                  <a:schemeClr val="accent2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Ma et al.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Correction of a pathogenic gene mutation in human embryos. </a:t>
            </a:r>
            <a:r>
              <a:rPr lang="en-US" altLang="zh-CN" sz="20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Nature</a:t>
            </a:r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2017, </a:t>
            </a:r>
            <a:r>
              <a:rPr lang="en-US" altLang="zh-CN" sz="2000" i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548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: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413-419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.</a:t>
            </a:r>
          </a:p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u"/>
            </a:pPr>
            <a:r>
              <a:rPr lang="en-US" altLang="zh-CN" sz="2000" kern="100" dirty="0" smtClean="0">
                <a:solidFill>
                  <a:schemeClr val="accent2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Fogarty et al.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Genome editing reveals a role for OCT4 in human embryogenesis. </a:t>
            </a:r>
            <a:r>
              <a:rPr lang="en-US" altLang="zh-CN" sz="20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Nature 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2017, </a:t>
            </a:r>
            <a:r>
              <a:rPr lang="en-US" altLang="zh-CN" sz="2000" i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550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:</a:t>
            </a:r>
            <a:r>
              <a:rPr lang="en-US" altLang="zh-CN" sz="200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67-73.</a:t>
            </a:r>
            <a:endParaRPr lang="zh-CN" altLang="zh-CN" sz="2000" kern="100" dirty="0">
              <a:solidFill>
                <a:schemeClr val="accent2"/>
              </a:solidFill>
              <a:effectLst/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14"/>
          <p:cNvSpPr>
            <a:spLocks noChangeShapeType="1"/>
          </p:cNvSpPr>
          <p:nvPr/>
        </p:nvSpPr>
        <p:spPr bwMode="auto">
          <a:xfrm>
            <a:off x="274638" y="838200"/>
            <a:ext cx="861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1683" name="矩形 1"/>
          <p:cNvSpPr>
            <a:spLocks noChangeArrowheads="1"/>
          </p:cNvSpPr>
          <p:nvPr/>
        </p:nvSpPr>
        <p:spPr bwMode="auto">
          <a:xfrm>
            <a:off x="7938" y="6519863"/>
            <a:ext cx="9136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http://science.sciencemag.org/content/357/6351/553.full</a:t>
            </a:r>
            <a:endParaRPr lang="zh-CN" altLang="en-US" sz="160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1684" name="矩形 3"/>
          <p:cNvSpPr>
            <a:spLocks noChangeArrowheads="1"/>
          </p:cNvSpPr>
          <p:nvPr/>
        </p:nvSpPr>
        <p:spPr bwMode="auto">
          <a:xfrm>
            <a:off x="274638" y="5537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 majority finds use of human genome editing for therapeutic purposes acceptable, including somatic and </a:t>
            </a:r>
            <a:r>
              <a:rPr lang="en-US" altLang="zh-CN" sz="2000" dirty="0" err="1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germline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 edits. Public opposition increases for applications aimed at enhancement.</a:t>
            </a:r>
            <a:endParaRPr lang="en-US" altLang="zh-CN" sz="1900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1685" name="矩形 2"/>
          <p:cNvSpPr>
            <a:spLocks noChangeArrowheads="1"/>
          </p:cNvSpPr>
          <p:nvPr/>
        </p:nvSpPr>
        <p:spPr bwMode="auto">
          <a:xfrm>
            <a:off x="6762750" y="5019406"/>
            <a:ext cx="1590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Aug. 11, 2017</a:t>
            </a:r>
            <a:endParaRPr lang="zh-CN" altLang="en-US" sz="180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1686" name="Text Box 2"/>
          <p:cNvSpPr txBox="1">
            <a:spLocks noChangeArrowheads="1"/>
          </p:cNvSpPr>
          <p:nvPr/>
        </p:nvSpPr>
        <p:spPr bwMode="auto">
          <a:xfrm>
            <a:off x="7938" y="152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Attitudes </a:t>
            </a:r>
            <a:r>
              <a:rPr lang="en-US" altLang="zh-CN" sz="2800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on human genome editing</a:t>
            </a:r>
            <a:endParaRPr lang="zh-CN" altLang="en-US" sz="2800" b="1" dirty="0">
              <a:solidFill>
                <a:schemeClr val="accent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pic>
        <p:nvPicPr>
          <p:cNvPr id="7168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02107"/>
            <a:ext cx="3624262" cy="348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74638" y="990600"/>
            <a:ext cx="66595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U.S. 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panel gives yellow light to </a:t>
            </a:r>
            <a:r>
              <a:rPr lang="en-US" altLang="zh-CN" sz="2000" b="1" dirty="0" smtClean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embryo editing.</a:t>
            </a:r>
            <a:endParaRPr lang="en-US" altLang="zh-CN" sz="2000" b="1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762750" y="1143000"/>
            <a:ext cx="1619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Feb. 14, 2017</a:t>
            </a:r>
            <a:endParaRPr lang="zh-CN" altLang="en-US" sz="1800" dirty="0">
              <a:solidFill>
                <a:schemeClr val="accent2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7938" y="1524000"/>
            <a:ext cx="9136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</a:rPr>
              <a:t>http://www.sciencemag.org/news/2017/02/us-panel-gives-yellow-light-human-embryo-editing</a:t>
            </a:r>
            <a:endParaRPr lang="zh-CN" altLang="en-US" sz="16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5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84793</TotalTime>
  <Words>1935</Words>
  <Application>Microsoft Office PowerPoint</Application>
  <PresentationFormat>全屏显示(4:3)</PresentationFormat>
  <Paragraphs>827</Paragraphs>
  <Slides>36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QdnvxmSTIX-Regular</vt:lpstr>
      <vt:lpstr>等线</vt:lpstr>
      <vt:lpstr>宋体</vt:lpstr>
      <vt:lpstr>微软雅黑</vt:lpstr>
      <vt:lpstr>arial</vt:lpstr>
      <vt:lpstr>arial</vt:lpstr>
      <vt:lpstr>Calibri</vt:lpstr>
      <vt:lpstr>Comic Sans MS</vt:lpstr>
      <vt:lpstr>Consolas</vt:lpstr>
      <vt:lpstr>Courier New</vt:lpstr>
      <vt:lpstr>Times New Roman</vt:lpstr>
      <vt:lpstr>Wingdings</vt:lpstr>
      <vt:lpstr>Default Design</vt:lpstr>
      <vt:lpstr>Prism 7</vt:lpstr>
      <vt:lpstr>Prism 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BE: a precise strategy for correction of  pathogenic mutations in a appropriate way</vt:lpstr>
      <vt:lpstr>PowerPoint 演示文稿</vt:lpstr>
      <vt:lpstr>PowerPoint 演示文稿</vt:lpstr>
      <vt:lpstr>PowerPoint 演示文稿</vt:lpstr>
    </vt:vector>
  </TitlesOfParts>
  <Company>PERSONAL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Xingxu Huang</dc:creator>
  <cp:lastModifiedBy>HP</cp:lastModifiedBy>
  <cp:revision>2292</cp:revision>
  <dcterms:created xsi:type="dcterms:W3CDTF">2010-08-27T13:02:08Z</dcterms:created>
  <dcterms:modified xsi:type="dcterms:W3CDTF">2018-11-28T01:42:51Z</dcterms:modified>
</cp:coreProperties>
</file>